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42"/>
  </p:notesMasterIdLst>
  <p:handoutMasterIdLst>
    <p:handoutMasterId r:id="rId43"/>
  </p:handoutMasterIdLst>
  <p:sldIdLst>
    <p:sldId id="319" r:id="rId2"/>
    <p:sldId id="276" r:id="rId3"/>
    <p:sldId id="321" r:id="rId4"/>
    <p:sldId id="277" r:id="rId5"/>
    <p:sldId id="326" r:id="rId6"/>
    <p:sldId id="328" r:id="rId7"/>
    <p:sldId id="323" r:id="rId8"/>
    <p:sldId id="280" r:id="rId9"/>
    <p:sldId id="325" r:id="rId10"/>
    <p:sldId id="303" r:id="rId11"/>
    <p:sldId id="283" r:id="rId12"/>
    <p:sldId id="265" r:id="rId13"/>
    <p:sldId id="258" r:id="rId14"/>
    <p:sldId id="260" r:id="rId15"/>
    <p:sldId id="261" r:id="rId16"/>
    <p:sldId id="285" r:id="rId17"/>
    <p:sldId id="286" r:id="rId18"/>
    <p:sldId id="271" r:id="rId19"/>
    <p:sldId id="324" r:id="rId20"/>
    <p:sldId id="289" r:id="rId21"/>
    <p:sldId id="322" r:id="rId22"/>
    <p:sldId id="291" r:id="rId23"/>
    <p:sldId id="327" r:id="rId24"/>
    <p:sldId id="293" r:id="rId25"/>
    <p:sldId id="294" r:id="rId26"/>
    <p:sldId id="295" r:id="rId27"/>
    <p:sldId id="305" r:id="rId28"/>
    <p:sldId id="306" r:id="rId29"/>
    <p:sldId id="307" r:id="rId30"/>
    <p:sldId id="308" r:id="rId31"/>
    <p:sldId id="309" r:id="rId32"/>
    <p:sldId id="310" r:id="rId33"/>
    <p:sldId id="311" r:id="rId34"/>
    <p:sldId id="312" r:id="rId35"/>
    <p:sldId id="313" r:id="rId36"/>
    <p:sldId id="314" r:id="rId37"/>
    <p:sldId id="315" r:id="rId38"/>
    <p:sldId id="317" r:id="rId39"/>
    <p:sldId id="318" r:id="rId40"/>
    <p:sldId id="320" r:id="rId41"/>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0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83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NUL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1901C22-C317-4FF6-B1EE-5004E199B2A5}" type="datetimeFigureOut">
              <a:rPr lang="uk-UA" smtClean="0"/>
              <a:t>08.07.2015</a:t>
            </a:fld>
            <a:endParaRPr lang="uk-UA"/>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DBBF55F-CE8B-42C5-B6C7-4D9508281C3C}" type="slidenum">
              <a:rPr lang="uk-UA" smtClean="0"/>
              <a:t>‹#›</a:t>
            </a:fld>
            <a:endParaRPr lang="uk-UA"/>
          </a:p>
        </p:txBody>
      </p:sp>
    </p:spTree>
    <p:extLst>
      <p:ext uri="{BB962C8B-B14F-4D97-AF65-F5344CB8AC3E}">
        <p14:creationId xmlns:p14="http://schemas.microsoft.com/office/powerpoint/2010/main" val="32991765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062EF9-6DEE-4521-B815-9D1E88E76B5B}" type="datetimeFigureOut">
              <a:rPr lang="uk-UA" smtClean="0"/>
              <a:t>08.07.2015</a:t>
            </a:fld>
            <a:endParaRPr lang="uk-UA"/>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495C70-990A-4E22-9BD6-8E533635A766}" type="slidenum">
              <a:rPr lang="uk-UA" smtClean="0"/>
              <a:t>‹#›</a:t>
            </a:fld>
            <a:endParaRPr lang="uk-UA"/>
          </a:p>
        </p:txBody>
      </p:sp>
    </p:spTree>
    <p:extLst>
      <p:ext uri="{BB962C8B-B14F-4D97-AF65-F5344CB8AC3E}">
        <p14:creationId xmlns:p14="http://schemas.microsoft.com/office/powerpoint/2010/main" val="2364938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order for this treatment to work properly, there needs to be two forces at work.  One is the positive “push” force from the base curve of the lens that is calculated to be flatter than the corneal curvature.  The lens never touches the corneal surface and there is always a thin layer of tears between the back</a:t>
            </a:r>
            <a:r>
              <a:rPr lang="en-US" baseline="0" dirty="0" smtClean="0"/>
              <a:t> surface of the lens and the corneal surface. The second force is the negative “pull” force caused by the unequal tear volume under the entire lens.  Once the proper tear volumes under the lens are created, and properly centered, the system becomes closed or sealed off.  In the system does not have the appropriate sealed alignment or adequate tear volume differences under the lens, you will never achieve complete treatment. </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slide shows us the appropriate tear film volumes under the lens itself.  You can see the center and periphery shows a very thin tear layer while the relief area,</a:t>
            </a:r>
            <a:r>
              <a:rPr lang="en-US" baseline="0" dirty="0" smtClean="0"/>
              <a:t> which is the where the reverse curve is located, has hundreds of microns of tear volume.  There is a slight tear volume at the lens edge which we term as the amount of edge lift.  These tear volumes are controlled by altering the lens parameters for the individual eye.</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Since the reverse geometry design was found to be the most effective for corneal</a:t>
            </a:r>
            <a:r>
              <a:rPr lang="en-US" baseline="0" dirty="0" smtClean="0"/>
              <a:t> reshaping, there have been many manufacturers that offer their lens designs.  Originally, overnight wear was not approved by the FDA. Paragon Vision Sciences was the first to submit for this approval and was granted in June of 2002. There were several manufacturers that fell under that approval….listed on the left.  Two years later, Bausch + Lomb received approval under an umbrella of lens designs called Vision Shaping Treatment or VST.  Those designs are listed on the right.  With the exception of the CRT design, each of these lens designs are very similar and mostly  of the standard 4 curve variety.</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9</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3D66964-D7DE-4181-B65B-1827362FE726}" type="slidenum">
              <a:rPr lang="ru-RU"/>
              <a:pPr>
                <a:defRPr/>
              </a:pPr>
              <a:t>10</a:t>
            </a:fld>
            <a:endParaRPr lang="ru-RU"/>
          </a:p>
        </p:txBody>
      </p:sp>
      <p:sp>
        <p:nvSpPr>
          <p:cNvPr id="29699" name="Rectangle 2"/>
          <p:cNvSpPr>
            <a:spLocks noGrp="1" noRot="1" noChangeAspect="1" noChangeArrowheads="1" noTextEdit="1"/>
          </p:cNvSpPr>
          <p:nvPr>
            <p:ph type="sldImg"/>
          </p:nvPr>
        </p:nvSpPr>
        <p:spPr bwMode="auto">
          <a:xfrm>
            <a:off x="1146175" y="687388"/>
            <a:ext cx="4567238"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991" tIns="44995" rIns="89991" bIns="44995" numCol="1" anchor="t" anchorCtr="0" compatLnSpc="1">
            <a:prstTxWarp prst="textNoShape">
              <a:avLst/>
            </a:prstTxWarp>
          </a:bodyPr>
          <a:lstStyle/>
          <a:p>
            <a:pPr eaLnBrk="1" hangingPunct="1"/>
            <a:r>
              <a:rPr lang="en-US" altLang="uk-UA" smtClean="0"/>
              <a:t>The Paragon CRT design includes “harmonic” surfaces. The advantages are thinner, lighter lenses. Up to 30% thinner, delivering additional Dk/L.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let’s discuss how</a:t>
            </a:r>
            <a:r>
              <a:rPr lang="en-US" baseline="0" dirty="0" smtClean="0"/>
              <a:t> this treatment works.  At first, there were many theories as to what actually happens to the epithelium and other corneal layers during the treatment process.  The list show here are some of the possibilities…</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12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that we know how</a:t>
            </a:r>
            <a:r>
              <a:rPr lang="en-US" baseline="0" dirty="0" smtClean="0"/>
              <a:t> the lens design works, let’s look at what happens to the cornea when the lenses are worn.  E</a:t>
            </a:r>
            <a:r>
              <a:rPr lang="en-US" dirty="0" smtClean="0"/>
              <a:t>arlier we saw a slide that had several theories of what could be the possibilities but studies have shown that there is no cell migration. The cells are bound together</a:t>
            </a:r>
            <a:r>
              <a:rPr lang="en-US" baseline="0" dirty="0" smtClean="0"/>
              <a:t> so rather than migrating the fluids within the cells move from areas that are compressed to the areas of relief. This slide shows that the same number of cells are in place, just compressed.</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slide shows the epithelial changes at the intervals compared to the control group.  You can clearly see the</a:t>
            </a:r>
            <a:r>
              <a:rPr lang="en-US" baseline="0" dirty="0" smtClean="0"/>
              <a:t> thinning of the areas of central corneal compression and the areas of thickening in the mid-periphery.  The fluids in the areas of compression move to the mid-peripheral cells and engorge them to create the thickening effect.</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slide shows the areas of the epithelial</a:t>
            </a:r>
            <a:r>
              <a:rPr lang="en-US" baseline="0" dirty="0" smtClean="0"/>
              <a:t> and slight </a:t>
            </a:r>
            <a:r>
              <a:rPr lang="en-US" baseline="0" dirty="0" err="1" smtClean="0"/>
              <a:t>stromal</a:t>
            </a:r>
            <a:r>
              <a:rPr lang="en-US" baseline="0" dirty="0" smtClean="0"/>
              <a:t> changes in concert with the lens design.  The two areas of compression coincide with the central and mid-peripheral alignment and the areas of relief coincide with the reverse curve of the lens.</a:t>
            </a:r>
            <a:endParaRPr lang="en-US" dirty="0"/>
          </a:p>
        </p:txBody>
      </p:sp>
      <p:sp>
        <p:nvSpPr>
          <p:cNvPr id="4" name="Slide Number Placeholder 3"/>
          <p:cNvSpPr>
            <a:spLocks noGrp="1"/>
          </p:cNvSpPr>
          <p:nvPr>
            <p:ph type="sldNum" sz="quarter" idx="10"/>
          </p:nvPr>
        </p:nvSpPr>
        <p:spPr/>
        <p:txBody>
          <a:bodyPr/>
          <a:lstStyle/>
          <a:p>
            <a:pPr>
              <a:defRPr/>
            </a:pPr>
            <a:fld id="{1D9D8102-9011-4284-A023-7AC1F6F5BC7C}" type="slidenum">
              <a:rPr lang="en-US" smtClean="0"/>
              <a:pPr>
                <a:defRPr/>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216152" y="1267485"/>
            <a:ext cx="7235981" cy="5133316"/>
          </a:xfrm>
        </p:spPr>
        <p:txBody>
          <a:bodyPr/>
          <a:lstStyle>
            <a:lvl1pPr>
              <a:defRPr sz="8000" b="1"/>
            </a:lvl1pPr>
          </a:lstStyle>
          <a:p>
            <a:r>
              <a:rPr lang="ru-RU" dirty="0" smtClean="0"/>
              <a:t>Образец заголовка</a:t>
            </a:r>
            <a:endParaRPr lang="en-US" dirty="0"/>
          </a:p>
        </p:txBody>
      </p:sp>
      <p:sp>
        <p:nvSpPr>
          <p:cNvPr id="3" name="Subtitle 2"/>
          <p:cNvSpPr>
            <a:spLocks noGrp="1"/>
          </p:cNvSpPr>
          <p:nvPr>
            <p:ph type="subTitle" idx="1"/>
          </p:nvPr>
        </p:nvSpPr>
        <p:spPr>
          <a:xfrm>
            <a:off x="1216151" y="201702"/>
            <a:ext cx="6189583" cy="949569"/>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dirty="0" smtClean="0"/>
              <a:t>Образец подзаголовка</a:t>
            </a:r>
            <a:endParaRPr lang="en-US" dirty="0"/>
          </a:p>
        </p:txBody>
      </p:sp>
      <p:pic>
        <p:nvPicPr>
          <p:cNvPr id="1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7239000" cy="1143000"/>
          </a:xfrm>
        </p:spPr>
        <p:txBody>
          <a:bodyPr>
            <a:noAutofit/>
          </a:bodyPr>
          <a:lstStyle>
            <a:lvl1pPr algn="ctr">
              <a:defRPr sz="5400" b="1" baseline="0">
                <a:ln w="12700">
                  <a:solidFill>
                    <a:schemeClr val="tx2"/>
                  </a:solidFill>
                </a:ln>
              </a:defRPr>
            </a:lvl1pPr>
          </a:lstStyle>
          <a:p>
            <a:r>
              <a:rPr lang="ru-RU" dirty="0" smtClean="0"/>
              <a:t>Образец заголовка</a:t>
            </a:r>
            <a:endParaRPr lang="en-US" dirty="0"/>
          </a:p>
        </p:txBody>
      </p:sp>
      <p:sp>
        <p:nvSpPr>
          <p:cNvPr id="3" name="Content Placeholder 2"/>
          <p:cNvSpPr>
            <a:spLocks noGrp="1"/>
          </p:cNvSpPr>
          <p:nvPr>
            <p:ph idx="1"/>
          </p:nvPr>
        </p:nvSpPr>
        <p:spPr>
          <a:xfrm>
            <a:off x="755576" y="1745704"/>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Footer Placeholder 11"/>
          <p:cNvSpPr>
            <a:spLocks noGrp="1"/>
          </p:cNvSpPr>
          <p:nvPr>
            <p:ph type="ftr" sz="quarter" idx="12"/>
          </p:nvPr>
        </p:nvSpPr>
        <p:spPr>
          <a:xfrm>
            <a:off x="1259680" y="6553200"/>
            <a:ext cx="7162800" cy="228600"/>
          </a:xfrm>
          <a:prstGeom prst="rect">
            <a:avLst/>
          </a:prstGeom>
        </p:spPr>
        <p:txBody>
          <a:bodyPr/>
          <a:lstStyle/>
          <a:p>
            <a:endParaRPr lang="uk-UA"/>
          </a:p>
        </p:txBody>
      </p:sp>
      <p:pic>
        <p:nvPicPr>
          <p:cNvPr id="8"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3" name="Title 1"/>
          <p:cNvSpPr>
            <a:spLocks noGrp="1"/>
          </p:cNvSpPr>
          <p:nvPr>
            <p:ph type="title"/>
          </p:nvPr>
        </p:nvSpPr>
        <p:spPr>
          <a:xfrm>
            <a:off x="899592" y="2276872"/>
            <a:ext cx="7239000" cy="1143000"/>
          </a:xfrm>
        </p:spPr>
        <p:txBody>
          <a:bodyPr>
            <a:noAutofit/>
          </a:bodyPr>
          <a:lstStyle>
            <a:lvl1pPr algn="ctr">
              <a:defRPr sz="7200" b="1" baseline="0">
                <a:ln w="12700">
                  <a:solidFill>
                    <a:schemeClr val="tx2"/>
                  </a:solidFill>
                </a:ln>
              </a:defRPr>
            </a:lvl1pPr>
          </a:lstStyle>
          <a:p>
            <a:r>
              <a:rPr lang="ru-RU" dirty="0" smtClean="0"/>
              <a:t>Образец заголовка</a:t>
            </a:r>
            <a:endParaRPr lang="en-US" dirty="0"/>
          </a:p>
        </p:txBody>
      </p:sp>
      <p:pic>
        <p:nvPicPr>
          <p:cNvPr id="7"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dirty="0" smtClean="0"/>
              <a:t>Образец заголовка</a:t>
            </a:r>
            <a:endParaRPr lang="en-US" dirty="0"/>
          </a:p>
        </p:txBody>
      </p:sp>
      <p:sp>
        <p:nvSpPr>
          <p:cNvPr id="9" name="Content Placeholder 8"/>
          <p:cNvSpPr>
            <a:spLocks noGrp="1"/>
          </p:cNvSpPr>
          <p:nvPr>
            <p:ph sz="quarter" idx="13"/>
          </p:nvPr>
        </p:nvSpPr>
        <p:spPr>
          <a:xfrm>
            <a:off x="683568" y="1848192"/>
            <a:ext cx="3730752" cy="43891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4008" y="1844824"/>
            <a:ext cx="3730752" cy="43891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pic>
        <p:nvPicPr>
          <p:cNvPr id="8"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14608" y="1857336"/>
            <a:ext cx="3733800"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500808" y="1857336"/>
            <a:ext cx="3735267" cy="533400"/>
          </a:xfrm>
        </p:spPr>
        <p:txBody>
          <a:bodyPr anchor="t">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1" name="Content Placeholder 10"/>
          <p:cNvSpPr>
            <a:spLocks noGrp="1"/>
          </p:cNvSpPr>
          <p:nvPr>
            <p:ph sz="quarter" idx="13"/>
          </p:nvPr>
        </p:nvSpPr>
        <p:spPr>
          <a:xfrm>
            <a:off x="611560" y="2396832"/>
            <a:ext cx="3730752" cy="38404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Content Placeholder 12"/>
          <p:cNvSpPr>
            <a:spLocks noGrp="1"/>
          </p:cNvSpPr>
          <p:nvPr>
            <p:ph sz="quarter" idx="14"/>
          </p:nvPr>
        </p:nvSpPr>
        <p:spPr>
          <a:xfrm>
            <a:off x="4497760" y="2396831"/>
            <a:ext cx="3730752" cy="38404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pic>
        <p:nvPicPr>
          <p:cNvPr id="10"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dirty="0" smtClean="0"/>
              <a:t>Образец заголовка</a:t>
            </a:r>
            <a:endParaRPr lang="en-US" dirty="0"/>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nchor="b"/>
          <a:lstStyle>
            <a:lvl1pPr algn="l">
              <a:defRPr sz="2000" b="1">
                <a:ln>
                  <a:noFill/>
                </a:ln>
                <a:solidFill>
                  <a:srgbClr val="FF7605"/>
                </a:solidFill>
                <a:effectLs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Content Placeholder 13"/>
          <p:cNvSpPr>
            <a:spLocks noGrp="1"/>
          </p:cNvSpPr>
          <p:nvPr>
            <p:ph sz="quarter" idx="13"/>
          </p:nvPr>
        </p:nvSpPr>
        <p:spPr>
          <a:xfrm>
            <a:off x="914400" y="381000"/>
            <a:ext cx="4800600" cy="5943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Slide Number Placeholder 9"/>
          <p:cNvSpPr>
            <a:spLocks noGrp="1"/>
          </p:cNvSpPr>
          <p:nvPr>
            <p:ph type="sldNum" sz="quarter" idx="15"/>
          </p:nvPr>
        </p:nvSpPr>
        <p:spPr>
          <a:xfrm>
            <a:off x="8686800" y="5740400"/>
            <a:ext cx="381000" cy="365125"/>
          </a:xfrm>
          <a:prstGeom prst="rect">
            <a:avLst/>
          </a:prstGeom>
        </p:spPr>
        <p:txBody>
          <a:bodyPr/>
          <a:lstStyle/>
          <a:p>
            <a:fld id="{2FF3B657-0B2C-4E66-B3A1-6D4DCD6AF31C}" type="slidenum">
              <a:rPr lang="uk-UA" smtClean="0"/>
              <a:t>‹#›</a:t>
            </a:fld>
            <a:endParaRPr lang="uk-UA"/>
          </a:p>
        </p:txBody>
      </p:sp>
      <p:pic>
        <p:nvPicPr>
          <p:cNvPr id="8"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19200" y="4624754"/>
            <a:ext cx="5486400" cy="404446"/>
          </a:xfrm>
        </p:spPr>
        <p:txBody>
          <a:bodyPr bIns="0" anchor="b"/>
          <a:lstStyle>
            <a:lvl1pPr algn="l">
              <a:defRPr sz="2000" b="1">
                <a:ln w="12700">
                  <a:noFill/>
                </a:ln>
                <a:solidFill>
                  <a:schemeClr val="tx1"/>
                </a:solidFill>
                <a:effectLst/>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1323975" y="381000"/>
            <a:ext cx="5867400" cy="40814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pic>
        <p:nvPicPr>
          <p:cNvPr id="8"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b="0"/>
            </a:lvl1pPr>
          </a:lstStyle>
          <a:p>
            <a:r>
              <a:rPr lang="en-US" dirty="0" smtClean="0"/>
              <a:t>Click to edit Master title style</a:t>
            </a:r>
            <a:endParaRPr lang="en-US" dirty="0"/>
          </a:p>
        </p:txBody>
      </p:sp>
      <p:sp>
        <p:nvSpPr>
          <p:cNvPr id="3" name="Text Placeholder 2"/>
          <p:cNvSpPr>
            <a:spLocks noGrp="1"/>
          </p:cNvSpPr>
          <p:nvPr>
            <p:ph type="body" sz="half" idx="1"/>
          </p:nvPr>
        </p:nvSpPr>
        <p:spPr>
          <a:xfrm>
            <a:off x="457200" y="1600200"/>
            <a:ext cx="4038600" cy="4525963"/>
          </a:xfrm>
        </p:spPr>
        <p:txBody>
          <a:bodyPr/>
          <a:lstStyle>
            <a:lvl1pPr>
              <a:defRPr>
                <a:effectLst>
                  <a:outerShdw blurRad="38100" dist="38100" dir="2700000" algn="tl">
                    <a:srgbClr val="000000">
                      <a:alpha val="43137"/>
                    </a:srgbClr>
                  </a:outerShdw>
                </a:effectLst>
              </a:defRPr>
            </a:lvl1pPr>
            <a:lvl2pPr>
              <a:defRPr>
                <a:effectLst>
                  <a:outerShdw blurRad="38100" dist="38100" dir="2700000" algn="tl">
                    <a:srgbClr val="000000">
                      <a:alpha val="43137"/>
                    </a:srgbClr>
                  </a:outerShdw>
                </a:effectLst>
              </a:defRPr>
            </a:lvl2pPr>
            <a:lvl3pPr>
              <a:defRPr>
                <a:effectLst>
                  <a:outerShdw blurRad="38100" dist="38100" dir="2700000" algn="tl">
                    <a:srgbClr val="000000">
                      <a:alpha val="43137"/>
                    </a:srgbClr>
                  </a:outerShdw>
                </a:effectLst>
              </a:defRPr>
            </a:lvl3pPr>
            <a:lvl4pPr>
              <a:defRPr>
                <a:effectLst>
                  <a:outerShdw blurRad="38100" dist="38100" dir="2700000" algn="tl">
                    <a:srgbClr val="000000">
                      <a:alpha val="43137"/>
                    </a:srgbClr>
                  </a:outerShdw>
                </a:effectLst>
              </a:defRPr>
            </a:lvl4pPr>
            <a:lvl5pPr>
              <a:defRPr>
                <a:effectLst>
                  <a:outerShdw blurRad="38100" dist="38100" dir="2700000" algn="tl">
                    <a:srgbClr val="000000">
                      <a:alpha val="43137"/>
                    </a:srgbClr>
                  </a:out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quarter" idx="2"/>
          </p:nvPr>
        </p:nvSpPr>
        <p:spPr>
          <a:xfrm>
            <a:off x="4648200" y="1600200"/>
            <a:ext cx="4038600" cy="2185988"/>
          </a:xfrm>
        </p:spPr>
        <p:txBody>
          <a:bodyPr/>
          <a:lstStyle>
            <a:lvl1pPr>
              <a:defRPr>
                <a:effectLst>
                  <a:outerShdw blurRad="38100" dist="38100" dir="2700000" algn="tl">
                    <a:srgbClr val="000000">
                      <a:alpha val="43137"/>
                    </a:srgbClr>
                  </a:outerShdw>
                </a:effectLst>
              </a:defRPr>
            </a:lvl1pPr>
            <a:lvl2pPr>
              <a:defRPr>
                <a:effectLst>
                  <a:outerShdw blurRad="38100" dist="38100" dir="2700000" algn="tl">
                    <a:srgbClr val="000000">
                      <a:alpha val="43137"/>
                    </a:srgbClr>
                  </a:outerShdw>
                </a:effectLst>
              </a:defRPr>
            </a:lvl2pPr>
            <a:lvl3pPr>
              <a:defRPr>
                <a:effectLst>
                  <a:outerShdw blurRad="38100" dist="38100" dir="2700000" algn="tl">
                    <a:srgbClr val="000000">
                      <a:alpha val="43137"/>
                    </a:srgbClr>
                  </a:outerShdw>
                </a:effectLst>
              </a:defRPr>
            </a:lvl3pPr>
            <a:lvl4pPr>
              <a:defRPr>
                <a:effectLst>
                  <a:outerShdw blurRad="38100" dist="38100" dir="2700000" algn="tl">
                    <a:srgbClr val="000000">
                      <a:alpha val="43137"/>
                    </a:srgbClr>
                  </a:outerShdw>
                </a:effectLst>
              </a:defRPr>
            </a:lvl4pPr>
            <a:lvl5pPr>
              <a:defRPr>
                <a:effectLst>
                  <a:outerShdw blurRad="38100" dist="38100" dir="2700000" algn="tl">
                    <a:srgbClr val="000000">
                      <a:alpha val="43137"/>
                    </a:srgbClr>
                  </a:out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Content Placeholder 4"/>
          <p:cNvSpPr>
            <a:spLocks noGrp="1"/>
          </p:cNvSpPr>
          <p:nvPr>
            <p:ph sz="quarter" idx="3"/>
          </p:nvPr>
        </p:nvSpPr>
        <p:spPr>
          <a:xfrm>
            <a:off x="4648200" y="3938588"/>
            <a:ext cx="4038600" cy="2187575"/>
          </a:xfrm>
        </p:spPr>
        <p:txBody>
          <a:bodyPr/>
          <a:lstStyle>
            <a:lvl1pPr>
              <a:defRPr>
                <a:effectLst>
                  <a:outerShdw blurRad="38100" dist="38100" dir="2700000" algn="tl">
                    <a:srgbClr val="000000">
                      <a:alpha val="43137"/>
                    </a:srgbClr>
                  </a:outerShdw>
                </a:effectLst>
              </a:defRPr>
            </a:lvl1pPr>
            <a:lvl2pPr>
              <a:defRPr>
                <a:effectLst>
                  <a:outerShdw blurRad="38100" dist="38100" dir="2700000" algn="tl">
                    <a:srgbClr val="000000">
                      <a:alpha val="43137"/>
                    </a:srgbClr>
                  </a:outerShdw>
                </a:effectLst>
              </a:defRPr>
            </a:lvl2pPr>
            <a:lvl3pPr>
              <a:defRPr>
                <a:effectLst>
                  <a:outerShdw blurRad="38100" dist="38100" dir="2700000" algn="tl">
                    <a:srgbClr val="000000">
                      <a:alpha val="43137"/>
                    </a:srgbClr>
                  </a:outerShdw>
                </a:effectLst>
              </a:defRPr>
            </a:lvl3pPr>
            <a:lvl4pPr>
              <a:defRPr>
                <a:effectLst>
                  <a:outerShdw blurRad="38100" dist="38100" dir="2700000" algn="tl">
                    <a:srgbClr val="000000">
                      <a:alpha val="43137"/>
                    </a:srgbClr>
                  </a:outerShdw>
                </a:effectLst>
              </a:defRPr>
            </a:lvl4pPr>
            <a:lvl5pPr>
              <a:defRPr>
                <a:effectLst>
                  <a:outerShdw blurRad="38100" dist="38100" dir="2700000" algn="tl">
                    <a:srgbClr val="000000">
                      <a:alpha val="43137"/>
                    </a:srgbClr>
                  </a:out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08304" y="72008"/>
            <a:ext cx="1777586" cy="47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77324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bright="70000" contrast="-70000"/>
            <a:extLst>
              <a:ext uri="{BEBA8EAE-BF5A-486C-A8C5-ECC9F3942E4B}">
                <a14:imgProps xmlns:a14="http://schemas.microsoft.com/office/drawing/2010/main">
                  <a14:imgLayer r:embed="rId13">
                    <a14:imgEffect>
                      <a14:artisticChalkSketch/>
                    </a14:imgEffect>
                    <a14:imgEffect>
                      <a14:sharpenSoften amount="75000"/>
                    </a14:imgEffect>
                    <a14:imgEffect>
                      <a14:colorTemperature colorTemp="4700"/>
                    </a14:imgEffect>
                    <a14:imgEffect>
                      <a14:brightnessContrast bright="-40000" contrast="40000"/>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3528" y="404664"/>
            <a:ext cx="7239000" cy="1143000"/>
          </a:xfrm>
          <a:prstGeom prst="rect">
            <a:avLst/>
          </a:prstGeom>
        </p:spPr>
        <p:txBody>
          <a:bodyPr vert="horz" lIns="91440" tIns="45720" rIns="91440" bIns="45720" rtlCol="0" anchor="t">
            <a:noAutofit/>
          </a:bodyPr>
          <a:lstStyle/>
          <a:p>
            <a:endParaRPr lang="en-US" dirty="0"/>
          </a:p>
        </p:txBody>
      </p:sp>
      <p:sp>
        <p:nvSpPr>
          <p:cNvPr id="3" name="Text Placeholder 2"/>
          <p:cNvSpPr>
            <a:spLocks noGrp="1"/>
          </p:cNvSpPr>
          <p:nvPr>
            <p:ph type="body" idx="1"/>
          </p:nvPr>
        </p:nvSpPr>
        <p:spPr>
          <a:xfrm>
            <a:off x="755576" y="1772816"/>
            <a:ext cx="7467600" cy="4419600"/>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16" name="Freeform 5"/>
          <p:cNvSpPr>
            <a:spLocks/>
          </p:cNvSpPr>
          <p:nvPr/>
        </p:nvSpPr>
        <p:spPr bwMode="auto">
          <a:xfrm>
            <a:off x="8453438" y="571500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8" r:id="rId10"/>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8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chemeClr val="tx2"/>
          </a:solidFill>
          <a:effectLst>
            <a:outerShdw blurRad="38100" dist="38100" dir="2700000" algn="tl">
              <a:srgbClr val="000000">
                <a:alpha val="43137"/>
              </a:srgbClr>
            </a:outerShdw>
          </a:effectLst>
          <a:latin typeface="+mn-lt"/>
          <a:ea typeface="+mn-ea"/>
          <a:cs typeface="+mn-cs"/>
        </a:defRPr>
      </a:lvl1pPr>
      <a:lvl2pPr marL="742950" indent="-285750" algn="l" defTabSz="914400" rtl="0" eaLnBrk="1" latinLnBrk="0" hangingPunct="1">
        <a:spcBef>
          <a:spcPct val="20000"/>
        </a:spcBef>
        <a:buFont typeface="Arial" pitchFamily="34" charset="0"/>
        <a:buChar char="˃"/>
        <a:defRPr sz="1800" kern="1200">
          <a:solidFill>
            <a:schemeClr val="tx1"/>
          </a:solidFill>
          <a:effectLst>
            <a:outerShdw blurRad="38100" dist="38100" dir="2700000" algn="tl">
              <a:srgbClr val="000000">
                <a:alpha val="43137"/>
              </a:srgbClr>
            </a:outerShdw>
          </a:effectLst>
          <a:latin typeface="+mn-lt"/>
          <a:ea typeface="+mn-ea"/>
          <a:cs typeface="+mn-cs"/>
        </a:defRPr>
      </a:lvl2pPr>
      <a:lvl3pPr marL="1143000" indent="-228600" algn="l" defTabSz="914400" rtl="0" eaLnBrk="1" latinLnBrk="0" hangingPunct="1">
        <a:spcBef>
          <a:spcPct val="20000"/>
        </a:spcBef>
        <a:buFont typeface="Calibri" pitchFamily="34" charset="0"/>
        <a:buChar char="+"/>
        <a:defRPr sz="1800" kern="1200">
          <a:solidFill>
            <a:schemeClr val="tx1"/>
          </a:solidFill>
          <a:effectLst>
            <a:outerShdw blurRad="38100" dist="38100" dir="2700000" algn="tl">
              <a:srgbClr val="000000">
                <a:alpha val="43137"/>
              </a:srgbClr>
            </a:outerShdw>
          </a:effectLst>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effectLst>
            <a:outerShdw blurRad="38100" dist="38100" dir="2700000" algn="tl">
              <a:srgbClr val="000000">
                <a:alpha val="43137"/>
              </a:srgbClr>
            </a:outerShdw>
          </a:effectLst>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ken%20kopp\Documents\00%2014%20Ken%20Kopp\gp.mpg" TargetMode="External"/><Relationship Id="rId1" Type="http://schemas.openxmlformats.org/officeDocument/2006/relationships/tags" Target="../tags/tag1.xml"/><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 Id="rId9" Type="http://schemas.openxmlformats.org/officeDocument/2006/relationships/image" Target="../media/image3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emf"/><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hyperlink" Target="http://www.boks.org.uk/" TargetMode="External"/><Relationship Id="rId2" Type="http://schemas.openxmlformats.org/officeDocument/2006/relationships/hyperlink" Target="http://www.orthokacademy.com/" TargetMode="External"/><Relationship Id="rId1" Type="http://schemas.openxmlformats.org/officeDocument/2006/relationships/slideLayout" Target="../slideLayouts/slideLayout2.xml"/><Relationship Id="rId5" Type="http://schemas.openxmlformats.org/officeDocument/2006/relationships/hyperlink" Target="http://www.eurok.eu/home" TargetMode="External"/><Relationship Id="rId4" Type="http://schemas.openxmlformats.org/officeDocument/2006/relationships/hyperlink" Target="http://www.osa.net.au/"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0" y="0"/>
            <a:ext cx="9141294"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ctrTitle"/>
          </p:nvPr>
        </p:nvSpPr>
        <p:spPr>
          <a:xfrm>
            <a:off x="251520" y="1267485"/>
            <a:ext cx="8352928" cy="5133316"/>
          </a:xfrm>
          <a:noFill/>
        </p:spPr>
        <p:txBody>
          <a:bodyPr anchor="ctr"/>
          <a:lstStyle/>
          <a:p>
            <a:r>
              <a:rPr lang="ru-RU" sz="7200" dirty="0" smtClean="0"/>
              <a:t>Что для нас актуально в позиционировании линз Парагон?</a:t>
            </a:r>
            <a:br>
              <a:rPr lang="ru-RU" sz="7200" dirty="0" smtClean="0"/>
            </a:br>
            <a:endParaRPr lang="uk-UA" sz="7200" dirty="0"/>
          </a:p>
        </p:txBody>
      </p:sp>
      <p:sp>
        <p:nvSpPr>
          <p:cNvPr id="3" name="Подзаголовок 2"/>
          <p:cNvSpPr>
            <a:spLocks noGrp="1"/>
          </p:cNvSpPr>
          <p:nvPr>
            <p:ph type="subTitle" idx="1"/>
          </p:nvPr>
        </p:nvSpPr>
        <p:spPr>
          <a:xfrm>
            <a:off x="2699792" y="188640"/>
            <a:ext cx="6189583" cy="1728192"/>
          </a:xfrm>
        </p:spPr>
        <p:txBody>
          <a:bodyPr>
            <a:normAutofit/>
          </a:bodyPr>
          <a:lstStyle/>
          <a:p>
            <a:endParaRPr lang="ru-RU" b="1" dirty="0">
              <a:solidFill>
                <a:schemeClr val="bg1">
                  <a:lumMod val="85000"/>
                </a:schemeClr>
              </a:solidFill>
            </a:endParaRPr>
          </a:p>
        </p:txBody>
      </p:sp>
    </p:spTree>
    <p:extLst>
      <p:ext uri="{BB962C8B-B14F-4D97-AF65-F5344CB8AC3E}">
        <p14:creationId xmlns:p14="http://schemas.microsoft.com/office/powerpoint/2010/main" val="10414559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25760"/>
            <a:ext cx="8136904" cy="1143000"/>
          </a:xfrm>
        </p:spPr>
        <p:txBody>
          <a:bodyPr>
            <a:noAutofit/>
          </a:bodyPr>
          <a:lstStyle/>
          <a:p>
            <a:r>
              <a:rPr lang="ru-RU" sz="3600" dirty="0" smtClean="0">
                <a:solidFill>
                  <a:srgbClr val="FF0000"/>
                </a:solidFill>
              </a:rPr>
              <a:t>Научность: </a:t>
            </a:r>
            <a:r>
              <a:rPr lang="ru-RU" sz="3600" dirty="0" err="1" smtClean="0"/>
              <a:t>Ортокератология</a:t>
            </a:r>
            <a:r>
              <a:rPr lang="ru-RU" sz="3600" dirty="0" smtClean="0"/>
              <a:t> (ОК) </a:t>
            </a:r>
            <a:r>
              <a:rPr lang="ru-RU" sz="3600" dirty="0"/>
              <a:t>– </a:t>
            </a:r>
            <a:r>
              <a:rPr lang="ru-RU" sz="3600" dirty="0" smtClean="0"/>
              <a:t/>
            </a:r>
            <a:br>
              <a:rPr lang="ru-RU" sz="3600" dirty="0" smtClean="0"/>
            </a:br>
            <a:r>
              <a:rPr lang="ru-RU" sz="3600" dirty="0" smtClean="0"/>
              <a:t>клиническая </a:t>
            </a:r>
            <a:r>
              <a:rPr lang="ru-RU" sz="3600" dirty="0"/>
              <a:t>технология временного изменения рефракции глаза</a:t>
            </a:r>
            <a:endParaRPr lang="uk-UA" sz="3600" dirty="0"/>
          </a:p>
        </p:txBody>
      </p:sp>
      <p:sp>
        <p:nvSpPr>
          <p:cNvPr id="3" name="Объект 2"/>
          <p:cNvSpPr>
            <a:spLocks noGrp="1"/>
          </p:cNvSpPr>
          <p:nvPr>
            <p:ph idx="1"/>
          </p:nvPr>
        </p:nvSpPr>
        <p:spPr>
          <a:xfrm>
            <a:off x="755576" y="2177752"/>
            <a:ext cx="7467600" cy="4419600"/>
          </a:xfrm>
        </p:spPr>
        <p:txBody>
          <a:bodyPr/>
          <a:lstStyle/>
          <a:p>
            <a:r>
              <a:rPr lang="ru-RU" sz="2400" dirty="0">
                <a:effectLst>
                  <a:outerShdw blurRad="38100" dist="38100" dir="2700000" algn="tl">
                    <a:srgbClr val="000000">
                      <a:alpha val="43137"/>
                    </a:srgbClr>
                  </a:outerShdw>
                </a:effectLst>
              </a:rPr>
              <a:t>ОК является одним из наиболее новых направлений  в коррекции рефракционных нарушений</a:t>
            </a:r>
            <a:r>
              <a:rPr lang="ru-RU" sz="2400" dirty="0" smtClean="0">
                <a:effectLst>
                  <a:outerShdw blurRad="38100" dist="38100" dir="2700000" algn="tl">
                    <a:srgbClr val="000000">
                      <a:alpha val="43137"/>
                    </a:srgbClr>
                  </a:outerShdw>
                </a:effectLst>
              </a:rPr>
              <a:t>.</a:t>
            </a:r>
          </a:p>
          <a:p>
            <a:endParaRPr lang="uk-UA" sz="2400" dirty="0">
              <a:effectLst>
                <a:outerShdw blurRad="38100" dist="38100" dir="2700000" algn="tl">
                  <a:srgbClr val="000000">
                    <a:alpha val="43137"/>
                  </a:srgbClr>
                </a:outerShdw>
              </a:effectLst>
            </a:endParaRPr>
          </a:p>
          <a:p>
            <a:r>
              <a:rPr lang="ru-RU" sz="2400" dirty="0">
                <a:effectLst>
                  <a:outerShdw blurRad="38100" dist="38100" dir="2700000" algn="tl">
                    <a:srgbClr val="000000">
                      <a:alpha val="43137"/>
                    </a:srgbClr>
                  </a:outerShdw>
                </a:effectLst>
              </a:rPr>
              <a:t>Определение </a:t>
            </a:r>
            <a:r>
              <a:rPr lang="ru-RU" sz="2400" dirty="0" err="1">
                <a:effectLst>
                  <a:outerShdw blurRad="38100" dist="38100" dir="2700000" algn="tl">
                    <a:srgbClr val="000000">
                      <a:alpha val="43137"/>
                    </a:srgbClr>
                  </a:outerShdw>
                </a:effectLst>
              </a:rPr>
              <a:t>ортокератологии</a:t>
            </a:r>
            <a:r>
              <a:rPr lang="ru-RU" sz="2400" dirty="0">
                <a:effectLst>
                  <a:outerShdw blurRad="38100" dist="38100" dir="2700000" algn="tl">
                    <a:srgbClr val="000000">
                      <a:alpha val="43137"/>
                    </a:srgbClr>
                  </a:outerShdw>
                </a:effectLst>
              </a:rPr>
              <a:t>  (1971 год) </a:t>
            </a:r>
            <a:endParaRPr lang="ru-RU" sz="2400" dirty="0" smtClean="0">
              <a:effectLst>
                <a:outerShdw blurRad="38100" dist="38100" dir="2700000" algn="tl">
                  <a:srgbClr val="000000">
                    <a:alpha val="43137"/>
                  </a:srgbClr>
                </a:outerShdw>
              </a:effectLst>
            </a:endParaRPr>
          </a:p>
          <a:p>
            <a:endParaRPr lang="ru-RU" sz="2400" dirty="0">
              <a:effectLst>
                <a:outerShdw blurRad="38100" dist="38100" dir="2700000" algn="tl">
                  <a:srgbClr val="000000">
                    <a:alpha val="43137"/>
                  </a:srgbClr>
                </a:outerShdw>
              </a:effectLst>
            </a:endParaRPr>
          </a:p>
          <a:p>
            <a:pPr marL="0" indent="0">
              <a:buNone/>
            </a:pPr>
            <a:r>
              <a:rPr lang="ru-RU" sz="2400" dirty="0" smtClean="0">
                <a:effectLst>
                  <a:outerShdw blurRad="38100" dist="38100" dir="2700000" algn="tl">
                    <a:srgbClr val="000000">
                      <a:alpha val="43137"/>
                    </a:srgbClr>
                  </a:outerShdw>
                </a:effectLst>
              </a:rPr>
              <a:t> </a:t>
            </a:r>
            <a:r>
              <a:rPr lang="ru-RU" b="1" i="1" dirty="0">
                <a:effectLst>
                  <a:outerShdw blurRad="38100" dist="38100" dir="2700000" algn="tl">
                    <a:srgbClr val="000000">
                      <a:alpha val="43137"/>
                    </a:srgbClr>
                  </a:outerShdw>
                </a:effectLst>
                <a:cs typeface="MV Boli" panose="02000500030200090000" pitchFamily="2" charset="0"/>
              </a:rPr>
              <a:t>«ОК – это  уменьшение, модификация либо устранение рефракционных нарушений путём программного использования контактных линз». </a:t>
            </a:r>
            <a:endParaRPr lang="uk-UA" dirty="0">
              <a:effectLst>
                <a:outerShdw blurRad="38100" dist="38100" dir="2700000" algn="tl">
                  <a:srgbClr val="000000">
                    <a:alpha val="43137"/>
                  </a:srgbClr>
                </a:outerShdw>
              </a:effectLst>
              <a:cs typeface="MV Boli" panose="02000500030200090000" pitchFamily="2" charset="0"/>
            </a:endParaRPr>
          </a:p>
          <a:p>
            <a:endParaRPr lang="uk-UA" dirty="0"/>
          </a:p>
        </p:txBody>
      </p:sp>
    </p:spTree>
    <p:extLst>
      <p:ext uri="{BB962C8B-B14F-4D97-AF65-F5344CB8AC3E}">
        <p14:creationId xmlns:p14="http://schemas.microsoft.com/office/powerpoint/2010/main" val="27992997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noFill/>
          </a:ln>
        </p:spPr>
        <p:txBody>
          <a:bodyPr>
            <a:normAutofit/>
          </a:bodyPr>
          <a:lstStyle/>
          <a:p>
            <a:r>
              <a:rPr lang="ru-RU" b="1" smtClean="0"/>
              <a:t>Начало</a:t>
            </a:r>
            <a:endParaRPr lang="uk-UA" b="1" dirty="0"/>
          </a:p>
        </p:txBody>
      </p:sp>
      <p:sp>
        <p:nvSpPr>
          <p:cNvPr id="3" name="Объект 2"/>
          <p:cNvSpPr>
            <a:spLocks noGrp="1"/>
          </p:cNvSpPr>
          <p:nvPr>
            <p:ph sz="quarter" idx="13"/>
          </p:nvPr>
        </p:nvSpPr>
        <p:spPr/>
        <p:txBody>
          <a:bodyPr>
            <a:normAutofit fontScale="55000" lnSpcReduction="20000"/>
          </a:bodyPr>
          <a:lstStyle/>
          <a:p>
            <a:pPr lvl="0"/>
            <a:r>
              <a:rPr lang="ru-RU" smtClean="0"/>
              <a:t>первая идея  - </a:t>
            </a:r>
            <a:r>
              <a:rPr lang="uk-UA" smtClean="0"/>
              <a:t>Eugene Kalt</a:t>
            </a:r>
            <a:r>
              <a:rPr lang="ru-RU" smtClean="0"/>
              <a:t>  изменить в помощью заведомо  плоских линз  кривизну роговицы у пациентов с кератоконусом  </a:t>
            </a:r>
            <a:endParaRPr lang="uk-UA" smtClean="0"/>
          </a:p>
          <a:p>
            <a:pPr lvl="0"/>
            <a:r>
              <a:rPr lang="en-US" smtClean="0"/>
              <a:t>Morrison </a:t>
            </a:r>
            <a:r>
              <a:rPr lang="uk-UA" smtClean="0"/>
              <a:t>RJ.  </a:t>
            </a:r>
            <a:r>
              <a:rPr lang="ru-RU" smtClean="0"/>
              <a:t>впервые опубликовал  феномен  уплощения роговицы у миопов (1 000 пациентов) при пользовании более плоскими ПММА роговичными линзами  </a:t>
            </a:r>
            <a:r>
              <a:rPr lang="uk-UA" b="1" i="1" smtClean="0"/>
              <a:t>Contact lenses and the progression of myopia. J Am Optom Assoc 1957;</a:t>
            </a:r>
            <a:endParaRPr lang="uk-UA" smtClean="0"/>
          </a:p>
          <a:p>
            <a:pPr lvl="0"/>
            <a:r>
              <a:rPr lang="uk-UA" smtClean="0"/>
              <a:t>Jessen GN</a:t>
            </a:r>
            <a:r>
              <a:rPr lang="ru-RU" smtClean="0"/>
              <a:t> в 1962 году на 2-м интернациональном конгрессе контактологии в Чикаго впервые описал «ортофокус» технологию </a:t>
            </a:r>
            <a:r>
              <a:rPr lang="uk-UA" b="1" i="1" smtClean="0"/>
              <a:t>Contact lenses as a therapeutic device. Am J Optom Arch Am Acad Optom1964;</a:t>
            </a:r>
            <a:r>
              <a:rPr lang="uk-UA" smtClean="0"/>
              <a:t> </a:t>
            </a:r>
          </a:p>
          <a:p>
            <a:pPr lvl="0"/>
            <a:r>
              <a:rPr lang="uk-UA" smtClean="0"/>
              <a:t>Kerns RL.  </a:t>
            </a:r>
            <a:r>
              <a:rPr lang="en-US" smtClean="0"/>
              <a:t>– </a:t>
            </a:r>
            <a:r>
              <a:rPr lang="ru-RU" smtClean="0"/>
              <a:t>длительное</a:t>
            </a:r>
            <a:r>
              <a:rPr lang="en-US" smtClean="0"/>
              <a:t> (3 </a:t>
            </a:r>
            <a:r>
              <a:rPr lang="ru-RU" smtClean="0"/>
              <a:t>года</a:t>
            </a:r>
            <a:r>
              <a:rPr lang="en-US" smtClean="0"/>
              <a:t>) </a:t>
            </a:r>
            <a:r>
              <a:rPr lang="ru-RU" smtClean="0"/>
              <a:t>клиническое наблюдение </a:t>
            </a:r>
            <a:r>
              <a:rPr lang="uk-UA" b="1" i="1" smtClean="0"/>
              <a:t>Research in orthokeratology.Part III: results and observations. J Am Optom Assoc 1976</a:t>
            </a:r>
            <a:r>
              <a:rPr lang="ru-RU" b="1" i="1" smtClean="0"/>
              <a:t>.</a:t>
            </a:r>
            <a:endParaRPr lang="uk-UA" smtClean="0"/>
          </a:p>
          <a:p>
            <a:endParaRPr lang="uk-UA" dirty="0"/>
          </a:p>
        </p:txBody>
      </p:sp>
      <p:pic>
        <p:nvPicPr>
          <p:cNvPr id="14338"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12825" y="-2616"/>
            <a:ext cx="9156825" cy="6860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Заголовок 1"/>
          <p:cNvSpPr txBox="1">
            <a:spLocks/>
          </p:cNvSpPr>
          <p:nvPr/>
        </p:nvSpPr>
        <p:spPr>
          <a:xfrm>
            <a:off x="457200" y="274638"/>
            <a:ext cx="8229600" cy="706090"/>
          </a:xfrm>
          <a:prstGeom prst="rect">
            <a:avLst/>
          </a:prstGeom>
          <a:ln>
            <a:noFill/>
          </a:ln>
        </p:spPr>
        <p:txBody>
          <a:bodyPr vert="horz" lIns="91440" tIns="45720" rIns="91440" bIns="45720" rtlCol="0" anchor="b">
            <a:normAutofit fontScale="90000" lnSpcReduction="10000"/>
          </a:bodyPr>
          <a:lstStyle>
            <a:lvl1pPr algn="l" defTabSz="914400" rtl="0" eaLnBrk="1" latinLnBrk="0" hangingPunct="1">
              <a:spcBef>
                <a:spcPct val="0"/>
              </a:spcBef>
              <a:buNone/>
              <a:defRPr sz="48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stStyle>
          <a:p>
            <a:pPr algn="r"/>
            <a:r>
              <a:rPr lang="ru-RU" dirty="0" smtClean="0">
                <a:solidFill>
                  <a:srgbClr val="FF0000"/>
                </a:solidFill>
              </a:rPr>
              <a:t>НАЧАЛО</a:t>
            </a:r>
            <a:endParaRPr lang="uk-UA" dirty="0">
              <a:solidFill>
                <a:srgbClr val="FF0000"/>
              </a:solidFill>
            </a:endParaRPr>
          </a:p>
        </p:txBody>
      </p:sp>
    </p:spTree>
    <p:extLst>
      <p:ext uri="{BB962C8B-B14F-4D97-AF65-F5344CB8AC3E}">
        <p14:creationId xmlns:p14="http://schemas.microsoft.com/office/powerpoint/2010/main" val="1577613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54000" contrast="20000"/>
                    </a14:imgEffect>
                  </a14:imgLayer>
                </a14:imgProps>
              </a:ext>
              <a:ext uri="{28A0092B-C50C-407E-A947-70E740481C1C}">
                <a14:useLocalDpi xmlns:a14="http://schemas.microsoft.com/office/drawing/2010/main" val="0"/>
              </a:ext>
            </a:extLst>
          </a:blip>
          <a:srcRect/>
          <a:stretch>
            <a:fillRect/>
          </a:stretch>
        </p:blipFill>
        <p:spPr bwMode="auto">
          <a:xfrm>
            <a:off x="-12825" y="-2616"/>
            <a:ext cx="9156825" cy="6860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Объект 2"/>
          <p:cNvSpPr>
            <a:spLocks noGrp="1"/>
          </p:cNvSpPr>
          <p:nvPr>
            <p:ph idx="1"/>
          </p:nvPr>
        </p:nvSpPr>
        <p:spPr>
          <a:xfrm>
            <a:off x="323528" y="1124744"/>
            <a:ext cx="8568952" cy="5616624"/>
          </a:xfrm>
        </p:spPr>
        <p:txBody>
          <a:bodyPr>
            <a:normAutofit fontScale="85000" lnSpcReduction="20000"/>
          </a:bodyPr>
          <a:lstStyle/>
          <a:p>
            <a:pPr lvl="0"/>
            <a:r>
              <a:rPr lang="ru-RU" dirty="0">
                <a:solidFill>
                  <a:schemeClr val="bg1">
                    <a:lumMod val="85000"/>
                  </a:schemeClr>
                </a:solidFill>
              </a:rPr>
              <a:t>первая идея  - </a:t>
            </a:r>
            <a:r>
              <a:rPr lang="uk-UA" dirty="0" err="1">
                <a:solidFill>
                  <a:schemeClr val="bg1">
                    <a:lumMod val="85000"/>
                  </a:schemeClr>
                </a:solidFill>
              </a:rPr>
              <a:t>Eugene</a:t>
            </a:r>
            <a:r>
              <a:rPr lang="uk-UA" dirty="0">
                <a:solidFill>
                  <a:schemeClr val="bg1">
                    <a:lumMod val="85000"/>
                  </a:schemeClr>
                </a:solidFill>
              </a:rPr>
              <a:t> </a:t>
            </a:r>
            <a:r>
              <a:rPr lang="uk-UA" dirty="0" err="1">
                <a:solidFill>
                  <a:schemeClr val="bg1">
                    <a:lumMod val="85000"/>
                  </a:schemeClr>
                </a:solidFill>
              </a:rPr>
              <a:t>Kalt</a:t>
            </a:r>
            <a:r>
              <a:rPr lang="ru-RU" dirty="0">
                <a:solidFill>
                  <a:schemeClr val="bg1">
                    <a:lumMod val="85000"/>
                  </a:schemeClr>
                </a:solidFill>
              </a:rPr>
              <a:t>  изменить в помощью заведомо  плоских линз  кривизну роговицы у пациентов с </a:t>
            </a:r>
            <a:r>
              <a:rPr lang="ru-RU" dirty="0" err="1">
                <a:solidFill>
                  <a:schemeClr val="bg1">
                    <a:lumMod val="85000"/>
                  </a:schemeClr>
                </a:solidFill>
              </a:rPr>
              <a:t>кератоконусом</a:t>
            </a:r>
            <a:r>
              <a:rPr lang="ru-RU" dirty="0">
                <a:solidFill>
                  <a:schemeClr val="bg1">
                    <a:lumMod val="85000"/>
                  </a:schemeClr>
                </a:solidFill>
              </a:rPr>
              <a:t>  </a:t>
            </a:r>
            <a:endParaRPr lang="ru-RU" dirty="0" smtClean="0">
              <a:solidFill>
                <a:schemeClr val="bg1">
                  <a:lumMod val="85000"/>
                </a:schemeClr>
              </a:solidFill>
            </a:endParaRPr>
          </a:p>
          <a:p>
            <a:pPr lvl="0"/>
            <a:endParaRPr lang="uk-UA" dirty="0">
              <a:solidFill>
                <a:schemeClr val="bg1">
                  <a:lumMod val="85000"/>
                </a:schemeClr>
              </a:solidFill>
            </a:endParaRPr>
          </a:p>
          <a:p>
            <a:pPr lvl="0"/>
            <a:r>
              <a:rPr lang="en-US" dirty="0">
                <a:solidFill>
                  <a:schemeClr val="bg1">
                    <a:lumMod val="85000"/>
                  </a:schemeClr>
                </a:solidFill>
              </a:rPr>
              <a:t>Morrison </a:t>
            </a:r>
            <a:r>
              <a:rPr lang="uk-UA" dirty="0">
                <a:solidFill>
                  <a:schemeClr val="bg1">
                    <a:lumMod val="85000"/>
                  </a:schemeClr>
                </a:solidFill>
              </a:rPr>
              <a:t>RJ.  </a:t>
            </a:r>
            <a:r>
              <a:rPr lang="ru-RU" dirty="0">
                <a:solidFill>
                  <a:schemeClr val="bg1">
                    <a:lumMod val="85000"/>
                  </a:schemeClr>
                </a:solidFill>
              </a:rPr>
              <a:t>впервые опубликовал  феномен  уплощения роговицы у </a:t>
            </a:r>
            <a:r>
              <a:rPr lang="ru-RU" dirty="0" err="1">
                <a:solidFill>
                  <a:schemeClr val="bg1">
                    <a:lumMod val="85000"/>
                  </a:schemeClr>
                </a:solidFill>
              </a:rPr>
              <a:t>миопов</a:t>
            </a:r>
            <a:r>
              <a:rPr lang="ru-RU" dirty="0">
                <a:solidFill>
                  <a:schemeClr val="bg1">
                    <a:lumMod val="85000"/>
                  </a:schemeClr>
                </a:solidFill>
              </a:rPr>
              <a:t> (1 000 пациентов) при пользовании более плоскими ПММА роговичными линзами  </a:t>
            </a:r>
            <a:r>
              <a:rPr lang="uk-UA" b="1" i="1" dirty="0" err="1">
                <a:solidFill>
                  <a:schemeClr val="bg1">
                    <a:lumMod val="85000"/>
                  </a:schemeClr>
                </a:solidFill>
              </a:rPr>
              <a:t>Contact</a:t>
            </a:r>
            <a:r>
              <a:rPr lang="uk-UA" b="1" i="1" dirty="0">
                <a:solidFill>
                  <a:schemeClr val="bg1">
                    <a:lumMod val="85000"/>
                  </a:schemeClr>
                </a:solidFill>
              </a:rPr>
              <a:t> </a:t>
            </a:r>
            <a:r>
              <a:rPr lang="uk-UA" b="1" i="1" dirty="0" err="1">
                <a:solidFill>
                  <a:schemeClr val="bg1">
                    <a:lumMod val="85000"/>
                  </a:schemeClr>
                </a:solidFill>
              </a:rPr>
              <a:t>lenses</a:t>
            </a:r>
            <a:r>
              <a:rPr lang="uk-UA" b="1" i="1" dirty="0">
                <a:solidFill>
                  <a:schemeClr val="bg1">
                    <a:lumMod val="85000"/>
                  </a:schemeClr>
                </a:solidFill>
              </a:rPr>
              <a:t> </a:t>
            </a:r>
            <a:r>
              <a:rPr lang="uk-UA" b="1" i="1" dirty="0" err="1">
                <a:solidFill>
                  <a:schemeClr val="bg1">
                    <a:lumMod val="85000"/>
                  </a:schemeClr>
                </a:solidFill>
              </a:rPr>
              <a:t>and</a:t>
            </a:r>
            <a:r>
              <a:rPr lang="uk-UA" b="1" i="1" dirty="0">
                <a:solidFill>
                  <a:schemeClr val="bg1">
                    <a:lumMod val="85000"/>
                  </a:schemeClr>
                </a:solidFill>
              </a:rPr>
              <a:t> </a:t>
            </a:r>
            <a:r>
              <a:rPr lang="uk-UA" b="1" i="1" dirty="0" err="1">
                <a:solidFill>
                  <a:schemeClr val="bg1">
                    <a:lumMod val="85000"/>
                  </a:schemeClr>
                </a:solidFill>
              </a:rPr>
              <a:t>the</a:t>
            </a:r>
            <a:r>
              <a:rPr lang="uk-UA" b="1" i="1" dirty="0">
                <a:solidFill>
                  <a:schemeClr val="bg1">
                    <a:lumMod val="85000"/>
                  </a:schemeClr>
                </a:solidFill>
              </a:rPr>
              <a:t> </a:t>
            </a:r>
            <a:r>
              <a:rPr lang="uk-UA" b="1" i="1" dirty="0" err="1">
                <a:solidFill>
                  <a:schemeClr val="bg1">
                    <a:lumMod val="85000"/>
                  </a:schemeClr>
                </a:solidFill>
              </a:rPr>
              <a:t>progression</a:t>
            </a:r>
            <a:r>
              <a:rPr lang="uk-UA" b="1" i="1" dirty="0">
                <a:solidFill>
                  <a:schemeClr val="bg1">
                    <a:lumMod val="85000"/>
                  </a:schemeClr>
                </a:solidFill>
              </a:rPr>
              <a:t> </a:t>
            </a:r>
            <a:r>
              <a:rPr lang="uk-UA" b="1" i="1" dirty="0" err="1">
                <a:solidFill>
                  <a:schemeClr val="bg1">
                    <a:lumMod val="85000"/>
                  </a:schemeClr>
                </a:solidFill>
              </a:rPr>
              <a:t>of</a:t>
            </a:r>
            <a:r>
              <a:rPr lang="uk-UA" b="1" i="1" dirty="0">
                <a:solidFill>
                  <a:schemeClr val="bg1">
                    <a:lumMod val="85000"/>
                  </a:schemeClr>
                </a:solidFill>
              </a:rPr>
              <a:t> </a:t>
            </a:r>
            <a:r>
              <a:rPr lang="uk-UA" b="1" i="1" dirty="0" err="1">
                <a:solidFill>
                  <a:schemeClr val="bg1">
                    <a:lumMod val="85000"/>
                  </a:schemeClr>
                </a:solidFill>
              </a:rPr>
              <a:t>myopia</a:t>
            </a:r>
            <a:r>
              <a:rPr lang="uk-UA" b="1" i="1" dirty="0">
                <a:solidFill>
                  <a:schemeClr val="bg1">
                    <a:lumMod val="85000"/>
                  </a:schemeClr>
                </a:solidFill>
              </a:rPr>
              <a:t>. J </a:t>
            </a:r>
            <a:r>
              <a:rPr lang="uk-UA" b="1" i="1" dirty="0" err="1">
                <a:solidFill>
                  <a:schemeClr val="bg1">
                    <a:lumMod val="85000"/>
                  </a:schemeClr>
                </a:solidFill>
              </a:rPr>
              <a:t>Am</a:t>
            </a:r>
            <a:r>
              <a:rPr lang="uk-UA" b="1" i="1" dirty="0">
                <a:solidFill>
                  <a:schemeClr val="bg1">
                    <a:lumMod val="85000"/>
                  </a:schemeClr>
                </a:solidFill>
              </a:rPr>
              <a:t> </a:t>
            </a:r>
            <a:r>
              <a:rPr lang="uk-UA" b="1" i="1" dirty="0" err="1">
                <a:solidFill>
                  <a:schemeClr val="bg1">
                    <a:lumMod val="85000"/>
                  </a:schemeClr>
                </a:solidFill>
              </a:rPr>
              <a:t>Optom</a:t>
            </a:r>
            <a:r>
              <a:rPr lang="uk-UA" b="1" i="1" dirty="0">
                <a:solidFill>
                  <a:schemeClr val="bg1">
                    <a:lumMod val="85000"/>
                  </a:schemeClr>
                </a:solidFill>
              </a:rPr>
              <a:t> </a:t>
            </a:r>
            <a:r>
              <a:rPr lang="uk-UA" b="1" i="1" dirty="0" err="1">
                <a:solidFill>
                  <a:schemeClr val="bg1">
                    <a:lumMod val="85000"/>
                  </a:schemeClr>
                </a:solidFill>
              </a:rPr>
              <a:t>Assoc</a:t>
            </a:r>
            <a:r>
              <a:rPr lang="uk-UA" b="1" i="1" dirty="0">
                <a:solidFill>
                  <a:schemeClr val="bg1">
                    <a:lumMod val="85000"/>
                  </a:schemeClr>
                </a:solidFill>
              </a:rPr>
              <a:t> 1957</a:t>
            </a:r>
            <a:r>
              <a:rPr lang="uk-UA" b="1" i="1" dirty="0" smtClean="0">
                <a:solidFill>
                  <a:schemeClr val="bg1">
                    <a:lumMod val="85000"/>
                  </a:schemeClr>
                </a:solidFill>
              </a:rPr>
              <a:t>;</a:t>
            </a:r>
          </a:p>
          <a:p>
            <a:pPr lvl="0"/>
            <a:endParaRPr lang="uk-UA" dirty="0">
              <a:solidFill>
                <a:schemeClr val="bg1">
                  <a:lumMod val="85000"/>
                </a:schemeClr>
              </a:solidFill>
            </a:endParaRPr>
          </a:p>
          <a:p>
            <a:pPr lvl="0"/>
            <a:r>
              <a:rPr lang="uk-UA" dirty="0" err="1">
                <a:solidFill>
                  <a:schemeClr val="bg1">
                    <a:lumMod val="85000"/>
                  </a:schemeClr>
                </a:solidFill>
              </a:rPr>
              <a:t>Jessen</a:t>
            </a:r>
            <a:r>
              <a:rPr lang="uk-UA" dirty="0">
                <a:solidFill>
                  <a:schemeClr val="bg1">
                    <a:lumMod val="85000"/>
                  </a:schemeClr>
                </a:solidFill>
              </a:rPr>
              <a:t> GN</a:t>
            </a:r>
            <a:r>
              <a:rPr lang="ru-RU" dirty="0">
                <a:solidFill>
                  <a:schemeClr val="bg1">
                    <a:lumMod val="85000"/>
                  </a:schemeClr>
                </a:solidFill>
              </a:rPr>
              <a:t> в 1962 году на 2-м интернациональном конгрессе </a:t>
            </a:r>
            <a:r>
              <a:rPr lang="ru-RU" dirty="0" err="1">
                <a:solidFill>
                  <a:schemeClr val="bg1">
                    <a:lumMod val="85000"/>
                  </a:schemeClr>
                </a:solidFill>
              </a:rPr>
              <a:t>контактологии</a:t>
            </a:r>
            <a:r>
              <a:rPr lang="ru-RU" dirty="0">
                <a:solidFill>
                  <a:schemeClr val="bg1">
                    <a:lumMod val="85000"/>
                  </a:schemeClr>
                </a:solidFill>
              </a:rPr>
              <a:t> в Чикаго впервые описал «</a:t>
            </a:r>
            <a:r>
              <a:rPr lang="ru-RU" dirty="0" err="1">
                <a:solidFill>
                  <a:schemeClr val="bg1">
                    <a:lumMod val="85000"/>
                  </a:schemeClr>
                </a:solidFill>
              </a:rPr>
              <a:t>ортофокус</a:t>
            </a:r>
            <a:r>
              <a:rPr lang="ru-RU" dirty="0">
                <a:solidFill>
                  <a:schemeClr val="bg1">
                    <a:lumMod val="85000"/>
                  </a:schemeClr>
                </a:solidFill>
              </a:rPr>
              <a:t>» технологию </a:t>
            </a:r>
            <a:r>
              <a:rPr lang="uk-UA" b="1" i="1" dirty="0" err="1">
                <a:solidFill>
                  <a:schemeClr val="bg1">
                    <a:lumMod val="85000"/>
                  </a:schemeClr>
                </a:solidFill>
              </a:rPr>
              <a:t>Contact</a:t>
            </a:r>
            <a:r>
              <a:rPr lang="uk-UA" b="1" i="1" dirty="0">
                <a:solidFill>
                  <a:schemeClr val="bg1">
                    <a:lumMod val="85000"/>
                  </a:schemeClr>
                </a:solidFill>
              </a:rPr>
              <a:t> </a:t>
            </a:r>
            <a:r>
              <a:rPr lang="uk-UA" b="1" i="1" dirty="0" err="1">
                <a:solidFill>
                  <a:schemeClr val="bg1">
                    <a:lumMod val="85000"/>
                  </a:schemeClr>
                </a:solidFill>
              </a:rPr>
              <a:t>lenses</a:t>
            </a:r>
            <a:r>
              <a:rPr lang="uk-UA" b="1" i="1" dirty="0">
                <a:solidFill>
                  <a:schemeClr val="bg1">
                    <a:lumMod val="85000"/>
                  </a:schemeClr>
                </a:solidFill>
              </a:rPr>
              <a:t> </a:t>
            </a:r>
            <a:r>
              <a:rPr lang="uk-UA" b="1" i="1" dirty="0" err="1">
                <a:solidFill>
                  <a:schemeClr val="bg1">
                    <a:lumMod val="85000"/>
                  </a:schemeClr>
                </a:solidFill>
              </a:rPr>
              <a:t>as</a:t>
            </a:r>
            <a:r>
              <a:rPr lang="uk-UA" b="1" i="1" dirty="0">
                <a:solidFill>
                  <a:schemeClr val="bg1">
                    <a:lumMod val="85000"/>
                  </a:schemeClr>
                </a:solidFill>
              </a:rPr>
              <a:t> a </a:t>
            </a:r>
            <a:r>
              <a:rPr lang="uk-UA" b="1" i="1" dirty="0" err="1">
                <a:solidFill>
                  <a:schemeClr val="bg1">
                    <a:lumMod val="85000"/>
                  </a:schemeClr>
                </a:solidFill>
              </a:rPr>
              <a:t>therapeutic</a:t>
            </a:r>
            <a:r>
              <a:rPr lang="uk-UA" b="1" i="1" dirty="0">
                <a:solidFill>
                  <a:schemeClr val="bg1">
                    <a:lumMod val="85000"/>
                  </a:schemeClr>
                </a:solidFill>
              </a:rPr>
              <a:t> </a:t>
            </a:r>
            <a:r>
              <a:rPr lang="uk-UA" b="1" i="1" dirty="0" err="1">
                <a:solidFill>
                  <a:schemeClr val="bg1">
                    <a:lumMod val="85000"/>
                  </a:schemeClr>
                </a:solidFill>
              </a:rPr>
              <a:t>device</a:t>
            </a:r>
            <a:r>
              <a:rPr lang="uk-UA" b="1" i="1" dirty="0">
                <a:solidFill>
                  <a:schemeClr val="bg1">
                    <a:lumMod val="85000"/>
                  </a:schemeClr>
                </a:solidFill>
              </a:rPr>
              <a:t>. </a:t>
            </a:r>
            <a:r>
              <a:rPr lang="uk-UA" b="1" i="1" dirty="0" err="1">
                <a:solidFill>
                  <a:schemeClr val="bg1">
                    <a:lumMod val="85000"/>
                  </a:schemeClr>
                </a:solidFill>
              </a:rPr>
              <a:t>Am</a:t>
            </a:r>
            <a:r>
              <a:rPr lang="uk-UA" b="1" i="1" dirty="0">
                <a:solidFill>
                  <a:schemeClr val="bg1">
                    <a:lumMod val="85000"/>
                  </a:schemeClr>
                </a:solidFill>
              </a:rPr>
              <a:t> J </a:t>
            </a:r>
            <a:r>
              <a:rPr lang="uk-UA" b="1" i="1" dirty="0" err="1">
                <a:solidFill>
                  <a:schemeClr val="bg1">
                    <a:lumMod val="85000"/>
                  </a:schemeClr>
                </a:solidFill>
              </a:rPr>
              <a:t>Optom</a:t>
            </a:r>
            <a:r>
              <a:rPr lang="uk-UA" b="1" i="1" dirty="0">
                <a:solidFill>
                  <a:schemeClr val="bg1">
                    <a:lumMod val="85000"/>
                  </a:schemeClr>
                </a:solidFill>
              </a:rPr>
              <a:t> </a:t>
            </a:r>
            <a:r>
              <a:rPr lang="uk-UA" b="1" i="1" dirty="0" err="1">
                <a:solidFill>
                  <a:schemeClr val="bg1">
                    <a:lumMod val="85000"/>
                  </a:schemeClr>
                </a:solidFill>
              </a:rPr>
              <a:t>Arch</a:t>
            </a:r>
            <a:r>
              <a:rPr lang="uk-UA" b="1" i="1" dirty="0">
                <a:solidFill>
                  <a:schemeClr val="bg1">
                    <a:lumMod val="85000"/>
                  </a:schemeClr>
                </a:solidFill>
              </a:rPr>
              <a:t> </a:t>
            </a:r>
            <a:r>
              <a:rPr lang="uk-UA" b="1" i="1" dirty="0" err="1">
                <a:solidFill>
                  <a:schemeClr val="bg1">
                    <a:lumMod val="85000"/>
                  </a:schemeClr>
                </a:solidFill>
              </a:rPr>
              <a:t>Am</a:t>
            </a:r>
            <a:r>
              <a:rPr lang="uk-UA" b="1" i="1" dirty="0">
                <a:solidFill>
                  <a:schemeClr val="bg1">
                    <a:lumMod val="85000"/>
                  </a:schemeClr>
                </a:solidFill>
              </a:rPr>
              <a:t> </a:t>
            </a:r>
            <a:r>
              <a:rPr lang="uk-UA" b="1" i="1" dirty="0" err="1">
                <a:solidFill>
                  <a:schemeClr val="bg1">
                    <a:lumMod val="85000"/>
                  </a:schemeClr>
                </a:solidFill>
              </a:rPr>
              <a:t>Acad</a:t>
            </a:r>
            <a:r>
              <a:rPr lang="uk-UA" b="1" i="1" dirty="0">
                <a:solidFill>
                  <a:schemeClr val="bg1">
                    <a:lumMod val="85000"/>
                  </a:schemeClr>
                </a:solidFill>
              </a:rPr>
              <a:t> Optom1964;</a:t>
            </a:r>
            <a:r>
              <a:rPr lang="uk-UA" dirty="0">
                <a:solidFill>
                  <a:schemeClr val="bg1">
                    <a:lumMod val="85000"/>
                  </a:schemeClr>
                </a:solidFill>
              </a:rPr>
              <a:t> </a:t>
            </a:r>
            <a:endParaRPr lang="uk-UA" dirty="0" smtClean="0">
              <a:solidFill>
                <a:schemeClr val="bg1">
                  <a:lumMod val="85000"/>
                </a:schemeClr>
              </a:solidFill>
            </a:endParaRPr>
          </a:p>
          <a:p>
            <a:pPr lvl="0"/>
            <a:endParaRPr lang="uk-UA" dirty="0">
              <a:solidFill>
                <a:schemeClr val="bg1">
                  <a:lumMod val="85000"/>
                </a:schemeClr>
              </a:solidFill>
            </a:endParaRPr>
          </a:p>
          <a:p>
            <a:pPr lvl="0"/>
            <a:r>
              <a:rPr lang="uk-UA" dirty="0" err="1">
                <a:solidFill>
                  <a:schemeClr val="bg1">
                    <a:lumMod val="85000"/>
                  </a:schemeClr>
                </a:solidFill>
              </a:rPr>
              <a:t>Kerns</a:t>
            </a:r>
            <a:r>
              <a:rPr lang="uk-UA" dirty="0">
                <a:solidFill>
                  <a:schemeClr val="bg1">
                    <a:lumMod val="85000"/>
                  </a:schemeClr>
                </a:solidFill>
              </a:rPr>
              <a:t> RL.  </a:t>
            </a:r>
            <a:r>
              <a:rPr lang="en-US" dirty="0">
                <a:solidFill>
                  <a:schemeClr val="bg1">
                    <a:lumMod val="85000"/>
                  </a:schemeClr>
                </a:solidFill>
              </a:rPr>
              <a:t>– </a:t>
            </a:r>
            <a:r>
              <a:rPr lang="ru-RU" dirty="0">
                <a:solidFill>
                  <a:schemeClr val="bg1">
                    <a:lumMod val="85000"/>
                  </a:schemeClr>
                </a:solidFill>
              </a:rPr>
              <a:t>длительное</a:t>
            </a:r>
            <a:r>
              <a:rPr lang="en-US" dirty="0">
                <a:solidFill>
                  <a:schemeClr val="bg1">
                    <a:lumMod val="85000"/>
                  </a:schemeClr>
                </a:solidFill>
              </a:rPr>
              <a:t> (3 </a:t>
            </a:r>
            <a:r>
              <a:rPr lang="ru-RU" dirty="0">
                <a:solidFill>
                  <a:schemeClr val="bg1">
                    <a:lumMod val="85000"/>
                  </a:schemeClr>
                </a:solidFill>
              </a:rPr>
              <a:t>года</a:t>
            </a:r>
            <a:r>
              <a:rPr lang="en-US" dirty="0">
                <a:solidFill>
                  <a:schemeClr val="bg1">
                    <a:lumMod val="85000"/>
                  </a:schemeClr>
                </a:solidFill>
              </a:rPr>
              <a:t>) </a:t>
            </a:r>
            <a:r>
              <a:rPr lang="ru-RU" dirty="0">
                <a:solidFill>
                  <a:schemeClr val="bg1">
                    <a:lumMod val="85000"/>
                  </a:schemeClr>
                </a:solidFill>
              </a:rPr>
              <a:t>клиническое наблюдение </a:t>
            </a:r>
            <a:r>
              <a:rPr lang="uk-UA" b="1" i="1" dirty="0" err="1">
                <a:solidFill>
                  <a:schemeClr val="bg1">
                    <a:lumMod val="85000"/>
                  </a:schemeClr>
                </a:solidFill>
              </a:rPr>
              <a:t>Research</a:t>
            </a:r>
            <a:r>
              <a:rPr lang="uk-UA" b="1" i="1" dirty="0">
                <a:solidFill>
                  <a:schemeClr val="bg1">
                    <a:lumMod val="85000"/>
                  </a:schemeClr>
                </a:solidFill>
              </a:rPr>
              <a:t> </a:t>
            </a:r>
            <a:r>
              <a:rPr lang="uk-UA" b="1" i="1" dirty="0" err="1">
                <a:solidFill>
                  <a:schemeClr val="bg1">
                    <a:lumMod val="85000"/>
                  </a:schemeClr>
                </a:solidFill>
              </a:rPr>
              <a:t>in</a:t>
            </a:r>
            <a:r>
              <a:rPr lang="uk-UA" b="1" i="1" dirty="0">
                <a:solidFill>
                  <a:schemeClr val="bg1">
                    <a:lumMod val="85000"/>
                  </a:schemeClr>
                </a:solidFill>
              </a:rPr>
              <a:t> </a:t>
            </a:r>
            <a:r>
              <a:rPr lang="uk-UA" b="1" i="1" dirty="0" err="1">
                <a:solidFill>
                  <a:schemeClr val="bg1">
                    <a:lumMod val="85000"/>
                  </a:schemeClr>
                </a:solidFill>
              </a:rPr>
              <a:t>orthokeratology.Part</a:t>
            </a:r>
            <a:r>
              <a:rPr lang="uk-UA" b="1" i="1" dirty="0">
                <a:solidFill>
                  <a:schemeClr val="bg1">
                    <a:lumMod val="85000"/>
                  </a:schemeClr>
                </a:solidFill>
              </a:rPr>
              <a:t> III: </a:t>
            </a:r>
            <a:r>
              <a:rPr lang="uk-UA" b="1" i="1" dirty="0" err="1">
                <a:solidFill>
                  <a:schemeClr val="bg1">
                    <a:lumMod val="85000"/>
                  </a:schemeClr>
                </a:solidFill>
              </a:rPr>
              <a:t>results</a:t>
            </a:r>
            <a:r>
              <a:rPr lang="uk-UA" b="1" i="1" dirty="0">
                <a:solidFill>
                  <a:schemeClr val="bg1">
                    <a:lumMod val="85000"/>
                  </a:schemeClr>
                </a:solidFill>
              </a:rPr>
              <a:t> </a:t>
            </a:r>
            <a:r>
              <a:rPr lang="uk-UA" b="1" i="1" dirty="0" err="1">
                <a:solidFill>
                  <a:schemeClr val="bg1">
                    <a:lumMod val="85000"/>
                  </a:schemeClr>
                </a:solidFill>
              </a:rPr>
              <a:t>and</a:t>
            </a:r>
            <a:r>
              <a:rPr lang="uk-UA" b="1" i="1" dirty="0">
                <a:solidFill>
                  <a:schemeClr val="bg1">
                    <a:lumMod val="85000"/>
                  </a:schemeClr>
                </a:solidFill>
              </a:rPr>
              <a:t> </a:t>
            </a:r>
            <a:r>
              <a:rPr lang="uk-UA" b="1" i="1" dirty="0" err="1">
                <a:solidFill>
                  <a:schemeClr val="bg1">
                    <a:lumMod val="85000"/>
                  </a:schemeClr>
                </a:solidFill>
              </a:rPr>
              <a:t>observations</a:t>
            </a:r>
            <a:r>
              <a:rPr lang="uk-UA" b="1" i="1" dirty="0">
                <a:solidFill>
                  <a:schemeClr val="bg1">
                    <a:lumMod val="85000"/>
                  </a:schemeClr>
                </a:solidFill>
              </a:rPr>
              <a:t>. J </a:t>
            </a:r>
            <a:r>
              <a:rPr lang="uk-UA" b="1" i="1" dirty="0" err="1">
                <a:solidFill>
                  <a:schemeClr val="bg1">
                    <a:lumMod val="85000"/>
                  </a:schemeClr>
                </a:solidFill>
              </a:rPr>
              <a:t>Am</a:t>
            </a:r>
            <a:r>
              <a:rPr lang="uk-UA" b="1" i="1" dirty="0">
                <a:solidFill>
                  <a:schemeClr val="bg1">
                    <a:lumMod val="85000"/>
                  </a:schemeClr>
                </a:solidFill>
              </a:rPr>
              <a:t> </a:t>
            </a:r>
            <a:r>
              <a:rPr lang="uk-UA" b="1" i="1" dirty="0" err="1">
                <a:solidFill>
                  <a:schemeClr val="bg1">
                    <a:lumMod val="85000"/>
                  </a:schemeClr>
                </a:solidFill>
              </a:rPr>
              <a:t>Optom</a:t>
            </a:r>
            <a:r>
              <a:rPr lang="uk-UA" b="1" i="1" dirty="0">
                <a:solidFill>
                  <a:schemeClr val="bg1">
                    <a:lumMod val="85000"/>
                  </a:schemeClr>
                </a:solidFill>
              </a:rPr>
              <a:t> </a:t>
            </a:r>
            <a:r>
              <a:rPr lang="uk-UA" b="1" i="1" dirty="0" err="1">
                <a:solidFill>
                  <a:schemeClr val="bg1">
                    <a:lumMod val="85000"/>
                  </a:schemeClr>
                </a:solidFill>
              </a:rPr>
              <a:t>Assoc</a:t>
            </a:r>
            <a:r>
              <a:rPr lang="uk-UA" b="1" i="1" dirty="0">
                <a:solidFill>
                  <a:schemeClr val="bg1">
                    <a:lumMod val="85000"/>
                  </a:schemeClr>
                </a:solidFill>
              </a:rPr>
              <a:t> 1976</a:t>
            </a:r>
            <a:r>
              <a:rPr lang="ru-RU" b="1" i="1" dirty="0">
                <a:solidFill>
                  <a:schemeClr val="bg1">
                    <a:lumMod val="85000"/>
                  </a:schemeClr>
                </a:solidFill>
              </a:rPr>
              <a:t>.</a:t>
            </a:r>
            <a:endParaRPr lang="uk-UA" dirty="0">
              <a:solidFill>
                <a:schemeClr val="bg1">
                  <a:lumMod val="85000"/>
                </a:schemeClr>
              </a:solidFill>
            </a:endParaRPr>
          </a:p>
          <a:p>
            <a:endParaRPr lang="uk-UA" dirty="0"/>
          </a:p>
        </p:txBody>
      </p:sp>
      <p:sp>
        <p:nvSpPr>
          <p:cNvPr id="7" name="Заголовок 1"/>
          <p:cNvSpPr txBox="1">
            <a:spLocks/>
          </p:cNvSpPr>
          <p:nvPr/>
        </p:nvSpPr>
        <p:spPr>
          <a:xfrm>
            <a:off x="457200" y="274638"/>
            <a:ext cx="8229600" cy="706090"/>
          </a:xfrm>
          <a:prstGeom prst="rect">
            <a:avLst/>
          </a:prstGeom>
          <a:ln>
            <a:noFill/>
          </a:ln>
        </p:spPr>
        <p:txBody>
          <a:bodyPr vert="horz" lIns="91440" tIns="45720" rIns="91440" bIns="45720" rtlCol="0" anchor="b">
            <a:normAutofit fontScale="90000" lnSpcReduction="10000"/>
          </a:bodyPr>
          <a:lstStyle>
            <a:lvl1pPr algn="l" defTabSz="914400" rtl="0" eaLnBrk="1" latinLnBrk="0" hangingPunct="1">
              <a:spcBef>
                <a:spcPct val="0"/>
              </a:spcBef>
              <a:buNone/>
              <a:defRPr sz="48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stStyle>
          <a:p>
            <a:pPr algn="r"/>
            <a:r>
              <a:rPr lang="ru-RU" dirty="0" smtClean="0">
                <a:solidFill>
                  <a:srgbClr val="FF0000"/>
                </a:solidFill>
              </a:rPr>
              <a:t>История                 НАЧАЛО</a:t>
            </a:r>
            <a:endParaRPr lang="uk-UA" dirty="0">
              <a:solidFill>
                <a:srgbClr val="FF0000"/>
              </a:solidFill>
            </a:endParaRPr>
          </a:p>
        </p:txBody>
      </p:sp>
    </p:spTree>
    <p:extLst>
      <p:ext uri="{BB962C8B-B14F-4D97-AF65-F5344CB8AC3E}">
        <p14:creationId xmlns:p14="http://schemas.microsoft.com/office/powerpoint/2010/main" val="228280239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00"/>
                </a:solidFill>
              </a:rPr>
              <a:t>Научная литература</a:t>
            </a:r>
            <a:endParaRPr lang="uk-UA" dirty="0">
              <a:solidFill>
                <a:srgbClr val="FF0000"/>
              </a:solidFill>
            </a:endParaRP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371511"/>
            <a:ext cx="7128792"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irc_mi" descr="http://moezrenie.com/images/korrektsiya/orkoteraktoriya-ok.jpg"/>
          <p:cNvPicPr/>
          <p:nvPr/>
        </p:nvPicPr>
        <p:blipFill>
          <a:blip r:embed="rId3">
            <a:extLst>
              <a:ext uri="{28A0092B-C50C-407E-A947-70E740481C1C}">
                <a14:useLocalDpi xmlns:a14="http://schemas.microsoft.com/office/drawing/2010/main" val="0"/>
              </a:ext>
            </a:extLst>
          </a:blip>
          <a:srcRect/>
          <a:stretch>
            <a:fillRect/>
          </a:stretch>
        </p:blipFill>
        <p:spPr bwMode="auto">
          <a:xfrm>
            <a:off x="3203848" y="4797152"/>
            <a:ext cx="2376264" cy="2060848"/>
          </a:xfrm>
          <a:prstGeom prst="rect">
            <a:avLst/>
          </a:prstGeom>
          <a:noFill/>
          <a:ln>
            <a:noFill/>
          </a:ln>
        </p:spPr>
      </p:pic>
    </p:spTree>
    <p:extLst>
      <p:ext uri="{BB962C8B-B14F-4D97-AF65-F5344CB8AC3E}">
        <p14:creationId xmlns:p14="http://schemas.microsoft.com/office/powerpoint/2010/main" val="14826831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1520" y="53752"/>
            <a:ext cx="7283152" cy="1143000"/>
          </a:xfrm>
        </p:spPr>
        <p:txBody>
          <a:bodyPr/>
          <a:lstStyle/>
          <a:p>
            <a:pPr eaLnBrk="1" hangingPunct="1"/>
            <a:r>
              <a:rPr lang="ru-RU" dirty="0" smtClean="0">
                <a:solidFill>
                  <a:srgbClr val="FF0000"/>
                </a:solidFill>
              </a:rPr>
              <a:t>Как работает линза</a:t>
            </a:r>
            <a:r>
              <a:rPr lang="en-US" dirty="0" smtClean="0">
                <a:solidFill>
                  <a:srgbClr val="FF0000"/>
                </a:solidFill>
              </a:rPr>
              <a:t>???</a:t>
            </a:r>
          </a:p>
        </p:txBody>
      </p:sp>
      <p:pic>
        <p:nvPicPr>
          <p:cNvPr id="9219" name="Picture 3"/>
          <p:cNvPicPr>
            <a:picLocks noChangeAspect="1" noChangeArrowheads="1"/>
          </p:cNvPicPr>
          <p:nvPr/>
        </p:nvPicPr>
        <p:blipFill>
          <a:blip r:embed="rId3" cstate="print"/>
          <a:srcRect t="38356" b="21461"/>
          <a:stretch>
            <a:fillRect/>
          </a:stretch>
        </p:blipFill>
        <p:spPr bwMode="auto">
          <a:xfrm>
            <a:off x="0" y="3797300"/>
            <a:ext cx="9144000" cy="2755900"/>
          </a:xfrm>
          <a:prstGeom prst="rect">
            <a:avLst/>
          </a:prstGeom>
          <a:noFill/>
          <a:ln w="9525">
            <a:noFill/>
            <a:miter lim="800000"/>
            <a:headEnd/>
            <a:tailEnd/>
          </a:ln>
        </p:spPr>
      </p:pic>
      <p:pic>
        <p:nvPicPr>
          <p:cNvPr id="9220" name="Picture 4" descr="AM 1"/>
          <p:cNvPicPr>
            <a:picLocks noChangeAspect="1" noChangeArrowheads="1"/>
          </p:cNvPicPr>
          <p:nvPr/>
        </p:nvPicPr>
        <p:blipFill>
          <a:blip r:embed="rId4" cstate="print"/>
          <a:srcRect l="41249" t="13333" r="2501" b="13333"/>
          <a:stretch>
            <a:fillRect/>
          </a:stretch>
        </p:blipFill>
        <p:spPr bwMode="auto">
          <a:xfrm>
            <a:off x="228600" y="990600"/>
            <a:ext cx="2667000" cy="2608263"/>
          </a:xfrm>
          <a:prstGeom prst="rect">
            <a:avLst/>
          </a:prstGeom>
          <a:noFill/>
          <a:ln w="9525">
            <a:noFill/>
            <a:miter lim="800000"/>
            <a:headEnd/>
            <a:tailEnd/>
          </a:ln>
        </p:spPr>
      </p:pic>
      <p:pic>
        <p:nvPicPr>
          <p:cNvPr id="9221" name="Picture 5" descr="AM 7"/>
          <p:cNvPicPr>
            <a:picLocks noChangeAspect="1" noChangeArrowheads="1"/>
          </p:cNvPicPr>
          <p:nvPr/>
        </p:nvPicPr>
        <p:blipFill>
          <a:blip r:embed="rId5" cstate="print"/>
          <a:srcRect l="39999" t="13333" r="3751" b="14999"/>
          <a:stretch>
            <a:fillRect/>
          </a:stretch>
        </p:blipFill>
        <p:spPr bwMode="auto">
          <a:xfrm>
            <a:off x="6248400" y="914400"/>
            <a:ext cx="2743200" cy="2620963"/>
          </a:xfrm>
          <a:prstGeom prst="rect">
            <a:avLst/>
          </a:prstGeom>
          <a:noFill/>
          <a:ln w="9525">
            <a:noFill/>
            <a:miter lim="800000"/>
            <a:headEnd/>
            <a:tailEnd/>
          </a:ln>
        </p:spPr>
      </p:pic>
      <p:pic>
        <p:nvPicPr>
          <p:cNvPr id="9222" name="Picture 6" descr="IMG00009"/>
          <p:cNvPicPr>
            <a:picLocks noChangeAspect="1" noChangeArrowheads="1"/>
          </p:cNvPicPr>
          <p:nvPr/>
        </p:nvPicPr>
        <p:blipFill>
          <a:blip r:embed="rId6" cstate="print">
            <a:lum bright="-24000"/>
          </a:blip>
          <a:srcRect l="8064" t="9677" r="16129" b="3226"/>
          <a:stretch>
            <a:fillRect/>
          </a:stretch>
        </p:blipFill>
        <p:spPr bwMode="auto">
          <a:xfrm>
            <a:off x="3048000" y="1077913"/>
            <a:ext cx="2971800" cy="2274887"/>
          </a:xfrm>
          <a:prstGeom prst="rect">
            <a:avLst/>
          </a:prstGeom>
          <a:noFill/>
          <a:ln w="38100">
            <a:noFill/>
            <a:miter lim="800000"/>
            <a:headEnd/>
            <a:tailEnd/>
          </a:ln>
        </p:spPr>
      </p:pic>
    </p:spTree>
    <p:extLst>
      <p:ext uri="{BB962C8B-B14F-4D97-AF65-F5344CB8AC3E}">
        <p14:creationId xmlns:p14="http://schemas.microsoft.com/office/powerpoint/2010/main" val="12091394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838200" y="3748088"/>
            <a:ext cx="8077200" cy="954107"/>
          </a:xfrm>
          <a:prstGeom prst="rect">
            <a:avLst/>
          </a:prstGeom>
          <a:noFill/>
          <a:ln w="9525">
            <a:noFill/>
            <a:miter lim="800000"/>
            <a:headEnd/>
            <a:tailEnd/>
          </a:ln>
        </p:spPr>
        <p:txBody>
          <a:bodyPr>
            <a:spAutoFit/>
          </a:bodyPr>
          <a:lstStyle/>
          <a:p>
            <a:endParaRPr lang="ru-RU" sz="2800" b="1" dirty="0" smtClean="0">
              <a:solidFill>
                <a:srgbClr val="FF0000"/>
              </a:solidFill>
              <a:effectLst>
                <a:outerShdw blurRad="38100" dist="38100" dir="2700000" algn="tl">
                  <a:srgbClr val="000000">
                    <a:alpha val="43137"/>
                  </a:srgbClr>
                </a:outerShdw>
              </a:effectLst>
            </a:endParaRPr>
          </a:p>
          <a:p>
            <a:r>
              <a:rPr lang="en-US" sz="2800" b="1" dirty="0" smtClean="0">
                <a:solidFill>
                  <a:srgbClr val="FF0000"/>
                </a:solidFill>
                <a:effectLst>
                  <a:outerShdw blurRad="38100" dist="38100" dir="2700000" algn="tl">
                    <a:srgbClr val="000000">
                      <a:alpha val="43137"/>
                    </a:srgbClr>
                  </a:outerShdw>
                </a:effectLst>
              </a:rPr>
              <a:t>BC</a:t>
            </a:r>
            <a:r>
              <a:rPr lang="en-US" sz="2800" b="1" dirty="0">
                <a:solidFill>
                  <a:srgbClr val="FF0000"/>
                </a:solidFill>
                <a:effectLst>
                  <a:outerShdw blurRad="38100" dist="38100" dir="2700000" algn="tl">
                    <a:srgbClr val="000000">
                      <a:alpha val="43137"/>
                    </a:srgbClr>
                  </a:outerShdw>
                </a:effectLst>
              </a:rPr>
              <a:t>: 38.00 D. (8.90 mm)  </a:t>
            </a:r>
            <a:r>
              <a:rPr lang="en-US" sz="2800" b="1" dirty="0" err="1">
                <a:solidFill>
                  <a:srgbClr val="FF0000"/>
                </a:solidFill>
                <a:effectLst>
                  <a:outerShdw blurRad="38100" dist="38100" dir="2700000" algn="tl">
                    <a:srgbClr val="000000">
                      <a:alpha val="43137"/>
                    </a:srgbClr>
                  </a:outerShdw>
                </a:effectLst>
              </a:rPr>
              <a:t>Dia</a:t>
            </a:r>
            <a:r>
              <a:rPr lang="en-US" sz="2800" b="1" dirty="0">
                <a:solidFill>
                  <a:srgbClr val="FF0000"/>
                </a:solidFill>
                <a:effectLst>
                  <a:outerShdw blurRad="38100" dist="38100" dir="2700000" algn="tl">
                    <a:srgbClr val="000000">
                      <a:alpha val="43137"/>
                    </a:srgbClr>
                  </a:outerShdw>
                </a:effectLst>
              </a:rPr>
              <a:t>: 10.5  OZ: 6.0</a:t>
            </a:r>
          </a:p>
        </p:txBody>
      </p:sp>
      <p:sp>
        <p:nvSpPr>
          <p:cNvPr id="15363" name="Text Box 3"/>
          <p:cNvSpPr txBox="1">
            <a:spLocks noChangeArrowheads="1"/>
          </p:cNvSpPr>
          <p:nvPr/>
        </p:nvSpPr>
        <p:spPr bwMode="auto">
          <a:xfrm>
            <a:off x="4441825" y="3116263"/>
            <a:ext cx="184150" cy="366712"/>
          </a:xfrm>
          <a:prstGeom prst="rect">
            <a:avLst/>
          </a:prstGeom>
          <a:noFill/>
          <a:ln w="9525">
            <a:noFill/>
            <a:miter lim="800000"/>
            <a:headEnd/>
            <a:tailEnd/>
          </a:ln>
        </p:spPr>
        <p:txBody>
          <a:bodyPr>
            <a:spAutoFit/>
          </a:bodyPr>
          <a:lstStyle/>
          <a:p>
            <a:pPr>
              <a:spcBef>
                <a:spcPct val="50000"/>
              </a:spcBef>
            </a:pPr>
            <a:endParaRPr lang="en-US"/>
          </a:p>
        </p:txBody>
      </p:sp>
      <p:pic>
        <p:nvPicPr>
          <p:cNvPr id="15364" name="Picture 4" descr="IMG0036"/>
          <p:cNvPicPr>
            <a:picLocks noGrp="1" noChangeAspect="1" noChangeArrowheads="1"/>
          </p:cNvPicPr>
          <p:nvPr>
            <p:ph sz="quarter" idx="13"/>
          </p:nvPr>
        </p:nvPicPr>
        <p:blipFill>
          <a:blip r:embed="rId3" cstate="print">
            <a:lum bright="-18000"/>
          </a:blip>
          <a:srcRect l="13969" t="12636" r="21799" b="7643"/>
          <a:stretch>
            <a:fillRect/>
          </a:stretch>
        </p:blipFill>
        <p:spPr>
          <a:xfrm>
            <a:off x="280818" y="633331"/>
            <a:ext cx="3139054" cy="2668903"/>
          </a:xfrm>
          <a:ln>
            <a:solidFill>
              <a:schemeClr val="bg1"/>
            </a:solidFill>
          </a:ln>
        </p:spPr>
      </p:pic>
      <p:sp>
        <p:nvSpPr>
          <p:cNvPr id="15365" name="Text Box 5"/>
          <p:cNvSpPr txBox="1">
            <a:spLocks noChangeArrowheads="1"/>
          </p:cNvSpPr>
          <p:nvPr/>
        </p:nvSpPr>
        <p:spPr bwMode="auto">
          <a:xfrm>
            <a:off x="3563888" y="505703"/>
            <a:ext cx="5328592" cy="3477875"/>
          </a:xfrm>
          <a:prstGeom prst="rect">
            <a:avLst/>
          </a:prstGeom>
          <a:noFill/>
          <a:ln w="9525">
            <a:noFill/>
            <a:miter lim="800000"/>
            <a:headEnd/>
            <a:tailEnd/>
          </a:ln>
        </p:spPr>
        <p:txBody>
          <a:bodyPr wrap="square">
            <a:spAutoFit/>
          </a:bodyPr>
          <a:lstStyle/>
          <a:p>
            <a:r>
              <a:rPr lang="ru-RU" sz="2200" dirty="0" smtClean="0">
                <a:solidFill>
                  <a:srgbClr val="FF0000"/>
                </a:solidFill>
                <a:effectLst>
                  <a:outerShdw blurRad="38100" dist="38100" dir="2700000" algn="tl">
                    <a:srgbClr val="000000">
                      <a:alpha val="43137"/>
                    </a:srgbClr>
                  </a:outerShdw>
                </a:effectLst>
              </a:rPr>
              <a:t>Объяснение действия линзы:</a:t>
            </a:r>
          </a:p>
          <a:p>
            <a:r>
              <a:rPr lang="ru-RU" sz="2200" dirty="0" smtClean="0">
                <a:effectLst>
                  <a:outerShdw blurRad="38100" dist="38100" dir="2700000" algn="tl">
                    <a:srgbClr val="000000">
                      <a:alpha val="43137"/>
                    </a:srgbClr>
                  </a:outerShdw>
                </a:effectLst>
              </a:rPr>
              <a:t>Жидкость </a:t>
            </a:r>
            <a:r>
              <a:rPr lang="ru-RU" sz="2200" dirty="0">
                <a:effectLst>
                  <a:outerShdw blurRad="38100" dist="38100" dir="2700000" algn="tl">
                    <a:srgbClr val="000000">
                      <a:alpha val="43137"/>
                    </a:srgbClr>
                  </a:outerShdw>
                </a:effectLst>
              </a:rPr>
              <a:t>стремиться к состоянию баланса, что и создаёт положительное  </a:t>
            </a:r>
            <a:r>
              <a:rPr lang="ru-RU" sz="2200" dirty="0" smtClean="0">
                <a:effectLst>
                  <a:outerShdw blurRad="38100" dist="38100" dir="2700000" algn="tl">
                    <a:srgbClr val="000000">
                      <a:alpha val="43137"/>
                    </a:srgbClr>
                  </a:outerShdw>
                </a:effectLst>
              </a:rPr>
              <a:t>микро капиллярное </a:t>
            </a:r>
            <a:r>
              <a:rPr lang="ru-RU" sz="2200" dirty="0">
                <a:effectLst>
                  <a:outerShdw blurRad="38100" dist="38100" dir="2700000" algn="tl">
                    <a:srgbClr val="000000">
                      <a:alpha val="43137"/>
                    </a:srgbClr>
                  </a:outerShdw>
                </a:effectLst>
              </a:rPr>
              <a:t>давление в центре и отрицательное в прилежащей части. </a:t>
            </a:r>
            <a:r>
              <a:rPr lang="ru-RU" sz="2200" dirty="0" smtClean="0">
                <a:effectLst>
                  <a:outerShdw blurRad="38100" dist="38100" dir="2700000" algn="tl">
                    <a:srgbClr val="000000">
                      <a:alpha val="43137"/>
                    </a:srgbClr>
                  </a:outerShdw>
                </a:effectLst>
              </a:rPr>
              <a:t>Микро капиллярное </a:t>
            </a:r>
            <a:r>
              <a:rPr lang="ru-RU" sz="2200" dirty="0">
                <a:effectLst>
                  <a:outerShdw blurRad="38100" dist="38100" dir="2700000" algn="tl">
                    <a:srgbClr val="000000">
                      <a:alpha val="43137"/>
                    </a:srgbClr>
                  </a:outerShdw>
                </a:effectLst>
              </a:rPr>
              <a:t>давление воздействует на роговицу, изменяя её профиль – </a:t>
            </a:r>
            <a:r>
              <a:rPr lang="ru-RU" sz="2200" dirty="0" err="1">
                <a:effectLst>
                  <a:outerShdw blurRad="38100" dist="38100" dir="2700000" algn="tl">
                    <a:srgbClr val="000000">
                      <a:alpha val="43137"/>
                    </a:srgbClr>
                  </a:outerShdw>
                </a:effectLst>
              </a:rPr>
              <a:t>уплощая</a:t>
            </a:r>
            <a:r>
              <a:rPr lang="ru-RU" sz="2200" dirty="0">
                <a:effectLst>
                  <a:outerShdw blurRad="38100" dist="38100" dir="2700000" algn="tl">
                    <a:srgbClr val="000000">
                      <a:alpha val="43137"/>
                    </a:srgbClr>
                  </a:outerShdw>
                </a:effectLst>
              </a:rPr>
              <a:t> центральную зону роговицы и тем самым дозированно </a:t>
            </a:r>
            <a:r>
              <a:rPr lang="ru-RU" sz="2200" dirty="0" err="1" smtClean="0">
                <a:effectLst>
                  <a:outerShdw blurRad="38100" dist="38100" dir="2700000" algn="tl">
                    <a:srgbClr val="000000">
                      <a:alpha val="43137"/>
                    </a:srgbClr>
                  </a:outerShdw>
                </a:effectLst>
              </a:rPr>
              <a:t>ослабля</a:t>
            </a:r>
            <a:r>
              <a:rPr lang="ru-RU" sz="2200" dirty="0" smtClean="0">
                <a:effectLst>
                  <a:outerShdw blurRad="38100" dist="38100" dir="2700000" algn="tl">
                    <a:srgbClr val="000000">
                      <a:alpha val="43137"/>
                    </a:srgbClr>
                  </a:outerShdw>
                </a:effectLst>
              </a:rPr>
              <a:t> </a:t>
            </a:r>
            <a:r>
              <a:rPr lang="ru-RU" sz="2200" dirty="0">
                <a:effectLst>
                  <a:outerShdw blurRad="38100" dist="38100" dir="2700000" algn="tl">
                    <a:srgbClr val="000000">
                      <a:alpha val="43137"/>
                    </a:srgbClr>
                  </a:outerShdw>
                </a:effectLst>
              </a:rPr>
              <a:t>рефракцию глаза</a:t>
            </a:r>
            <a:endParaRPr lang="en-US" sz="2200" b="1" i="1" dirty="0">
              <a:solidFill>
                <a:srgbClr val="FFFF00"/>
              </a:solidFill>
              <a:effectLst>
                <a:outerShdw blurRad="38100" dist="38100" dir="2700000" algn="tl">
                  <a:srgbClr val="000000">
                    <a:alpha val="43137"/>
                  </a:srgbClr>
                </a:outerShdw>
              </a:effectLst>
            </a:endParaRPr>
          </a:p>
        </p:txBody>
      </p:sp>
      <p:pic>
        <p:nvPicPr>
          <p:cNvPr id="15366" name="Picture 6"/>
          <p:cNvPicPr>
            <a:picLocks noChangeAspect="1" noChangeArrowheads="1"/>
          </p:cNvPicPr>
          <p:nvPr/>
        </p:nvPicPr>
        <p:blipFill>
          <a:blip r:embed="rId4" cstate="print">
            <a:lum bright="-18000"/>
          </a:blip>
          <a:srcRect l="7031" t="45496" r="11719" b="43750"/>
          <a:stretch>
            <a:fillRect/>
          </a:stretch>
        </p:blipFill>
        <p:spPr bwMode="auto">
          <a:xfrm>
            <a:off x="152400" y="4724400"/>
            <a:ext cx="8915400" cy="2133600"/>
          </a:xfrm>
          <a:prstGeom prst="rect">
            <a:avLst/>
          </a:prstGeom>
          <a:noFill/>
          <a:ln w="9525">
            <a:solidFill>
              <a:schemeClr val="bg1"/>
            </a:solidFill>
            <a:miter lim="800000"/>
            <a:headEnd/>
            <a:tailEnd/>
          </a:ln>
        </p:spPr>
      </p:pic>
      <p:sp>
        <p:nvSpPr>
          <p:cNvPr id="15367" name="Text Box 7"/>
          <p:cNvSpPr txBox="1">
            <a:spLocks noChangeArrowheads="1"/>
          </p:cNvSpPr>
          <p:nvPr/>
        </p:nvSpPr>
        <p:spPr bwMode="auto">
          <a:xfrm>
            <a:off x="0" y="5638800"/>
            <a:ext cx="2362200" cy="457200"/>
          </a:xfrm>
          <a:prstGeom prst="rect">
            <a:avLst/>
          </a:prstGeom>
          <a:noFill/>
          <a:ln w="9525">
            <a:noFill/>
            <a:miter lim="800000"/>
            <a:headEnd/>
            <a:tailEnd/>
          </a:ln>
        </p:spPr>
        <p:txBody>
          <a:bodyPr>
            <a:spAutoFit/>
          </a:bodyPr>
          <a:lstStyle/>
          <a:p>
            <a:r>
              <a:rPr lang="en-US" sz="2400" b="1"/>
              <a:t>  5 microns</a:t>
            </a:r>
          </a:p>
        </p:txBody>
      </p:sp>
      <p:sp>
        <p:nvSpPr>
          <p:cNvPr id="15368" name="Line 8"/>
          <p:cNvSpPr>
            <a:spLocks noChangeShapeType="1"/>
          </p:cNvSpPr>
          <p:nvPr/>
        </p:nvSpPr>
        <p:spPr bwMode="auto">
          <a:xfrm flipH="1">
            <a:off x="304800" y="6096000"/>
            <a:ext cx="0" cy="533400"/>
          </a:xfrm>
          <a:prstGeom prst="line">
            <a:avLst/>
          </a:prstGeom>
          <a:noFill/>
          <a:ln w="38100">
            <a:solidFill>
              <a:schemeClr val="tx1"/>
            </a:solidFill>
            <a:round/>
            <a:headEnd/>
            <a:tailEnd type="triangle" w="med" len="med"/>
          </a:ln>
        </p:spPr>
        <p:txBody>
          <a:bodyPr/>
          <a:lstStyle/>
          <a:p>
            <a:endParaRPr lang="en-US"/>
          </a:p>
        </p:txBody>
      </p:sp>
      <p:sp>
        <p:nvSpPr>
          <p:cNvPr id="15369" name="Text Box 9"/>
          <p:cNvSpPr txBox="1">
            <a:spLocks noChangeArrowheads="1"/>
          </p:cNvSpPr>
          <p:nvPr/>
        </p:nvSpPr>
        <p:spPr bwMode="auto">
          <a:xfrm>
            <a:off x="5410200" y="4724400"/>
            <a:ext cx="3733800" cy="822325"/>
          </a:xfrm>
          <a:prstGeom prst="rect">
            <a:avLst/>
          </a:prstGeom>
          <a:noFill/>
          <a:ln w="9525">
            <a:noFill/>
            <a:miter lim="800000"/>
            <a:headEnd/>
            <a:tailEnd/>
          </a:ln>
        </p:spPr>
        <p:txBody>
          <a:bodyPr>
            <a:spAutoFit/>
          </a:bodyPr>
          <a:lstStyle/>
          <a:p>
            <a:r>
              <a:rPr lang="en-US" sz="2400" b="1"/>
              <a:t>    Perfect RC </a:t>
            </a:r>
          </a:p>
          <a:p>
            <a:r>
              <a:rPr lang="en-US" sz="2400" b="1"/>
              <a:t>    RZD .550</a:t>
            </a:r>
            <a:r>
              <a:rPr lang="en-US"/>
              <a:t> </a:t>
            </a:r>
          </a:p>
        </p:txBody>
      </p:sp>
      <p:sp>
        <p:nvSpPr>
          <p:cNvPr id="15370" name="Line 10"/>
          <p:cNvSpPr>
            <a:spLocks noChangeShapeType="1"/>
          </p:cNvSpPr>
          <p:nvPr/>
        </p:nvSpPr>
        <p:spPr bwMode="auto">
          <a:xfrm flipH="1">
            <a:off x="6019800" y="5638800"/>
            <a:ext cx="381000" cy="228600"/>
          </a:xfrm>
          <a:prstGeom prst="line">
            <a:avLst/>
          </a:prstGeom>
          <a:noFill/>
          <a:ln w="38100">
            <a:solidFill>
              <a:schemeClr val="tx1"/>
            </a:solidFill>
            <a:round/>
            <a:headEnd/>
            <a:tailEnd type="triangle" w="med" len="med"/>
          </a:ln>
        </p:spPr>
        <p:txBody>
          <a:bodyPr/>
          <a:lstStyle/>
          <a:p>
            <a:endParaRPr lang="en-US"/>
          </a:p>
        </p:txBody>
      </p:sp>
      <p:cxnSp>
        <p:nvCxnSpPr>
          <p:cNvPr id="4" name="Прямая со стрелкой 3"/>
          <p:cNvCxnSpPr/>
          <p:nvPr/>
        </p:nvCxnSpPr>
        <p:spPr>
          <a:xfrm>
            <a:off x="1835696" y="1844824"/>
            <a:ext cx="1368152" cy="0"/>
          </a:xfrm>
          <a:prstGeom prst="straightConnector1">
            <a:avLst/>
          </a:prstGeom>
          <a:ln w="34925">
            <a:gradFill flip="none" rotWithShape="1">
              <a:gsLst>
                <a:gs pos="0">
                  <a:srgbClr val="FFFF00"/>
                </a:gs>
                <a:gs pos="50000">
                  <a:schemeClr val="accent1">
                    <a:tint val="44500"/>
                    <a:satMod val="160000"/>
                  </a:schemeClr>
                </a:gs>
                <a:gs pos="100000">
                  <a:srgbClr val="00B0F0"/>
                </a:gs>
              </a:gsLst>
              <a:lin ang="0" scaled="1"/>
              <a:tileRect/>
            </a:gra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92257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3400" y="701824"/>
            <a:ext cx="7239000" cy="1143000"/>
          </a:xfrm>
        </p:spPr>
        <p:txBody>
          <a:bodyPr>
            <a:normAutofit fontScale="90000"/>
          </a:bodyPr>
          <a:lstStyle/>
          <a:p>
            <a:pPr lvl="0"/>
            <a:r>
              <a:rPr lang="ru-RU" sz="3600" dirty="0" smtClean="0">
                <a:solidFill>
                  <a:srgbClr val="FF0000"/>
                </a:solidFill>
              </a:rPr>
              <a:t>Требования к современному дизайну линз:</a:t>
            </a:r>
            <a:br>
              <a:rPr lang="ru-RU" sz="3600" dirty="0" smtClean="0">
                <a:solidFill>
                  <a:srgbClr val="FF0000"/>
                </a:solidFill>
              </a:rPr>
            </a:br>
            <a:endParaRPr lang="uk-UA" dirty="0"/>
          </a:p>
        </p:txBody>
      </p:sp>
      <p:sp>
        <p:nvSpPr>
          <p:cNvPr id="3" name="Объект 2"/>
          <p:cNvSpPr>
            <a:spLocks noGrp="1"/>
          </p:cNvSpPr>
          <p:nvPr>
            <p:ph idx="1"/>
          </p:nvPr>
        </p:nvSpPr>
        <p:spPr>
          <a:xfrm>
            <a:off x="755576" y="2033736"/>
            <a:ext cx="7467600" cy="4419600"/>
          </a:xfrm>
        </p:spPr>
        <p:txBody>
          <a:bodyPr/>
          <a:lstStyle/>
          <a:p>
            <a:pPr lvl="0"/>
            <a:r>
              <a:rPr lang="ru-RU" dirty="0"/>
              <a:t>соединение зон  с мягким </a:t>
            </a:r>
            <a:r>
              <a:rPr lang="ru-RU" dirty="0" smtClean="0"/>
              <a:t>переходом</a:t>
            </a:r>
          </a:p>
          <a:p>
            <a:pPr lvl="0"/>
            <a:endParaRPr lang="uk-UA" dirty="0"/>
          </a:p>
          <a:p>
            <a:pPr lvl="0"/>
            <a:r>
              <a:rPr lang="ru-RU" dirty="0"/>
              <a:t>тангенциальное положение края линзы к </a:t>
            </a:r>
            <a:r>
              <a:rPr lang="ru-RU" dirty="0" smtClean="0"/>
              <a:t>роговице</a:t>
            </a:r>
          </a:p>
          <a:p>
            <a:pPr lvl="0"/>
            <a:endParaRPr lang="uk-UA" dirty="0"/>
          </a:p>
          <a:p>
            <a:pPr lvl="0"/>
            <a:r>
              <a:rPr lang="ru-RU" dirty="0"/>
              <a:t>достаточная лечебная зона</a:t>
            </a:r>
            <a:endParaRPr lang="uk-UA" dirty="0"/>
          </a:p>
          <a:p>
            <a:pPr marL="0" indent="0">
              <a:buNone/>
            </a:pPr>
            <a:r>
              <a:rPr lang="ru-RU" dirty="0"/>
              <a:t> </a:t>
            </a:r>
            <a:endParaRPr lang="uk-UA" dirty="0"/>
          </a:p>
          <a:p>
            <a:endParaRPr lang="uk-UA" dirty="0"/>
          </a:p>
        </p:txBody>
      </p:sp>
    </p:spTree>
    <p:extLst>
      <p:ext uri="{BB962C8B-B14F-4D97-AF65-F5344CB8AC3E}">
        <p14:creationId xmlns:p14="http://schemas.microsoft.com/office/powerpoint/2010/main" val="809413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51520" y="197768"/>
            <a:ext cx="7239000" cy="1143000"/>
          </a:xfrm>
        </p:spPr>
        <p:txBody>
          <a:bodyPr>
            <a:normAutofit/>
          </a:bodyPr>
          <a:lstStyle/>
          <a:p>
            <a:pPr>
              <a:defRPr/>
            </a:pPr>
            <a:r>
              <a:rPr lang="ru-RU" sz="3200" dirty="0" smtClean="0">
                <a:solidFill>
                  <a:srgbClr val="FF0000"/>
                </a:solidFill>
              </a:rPr>
              <a:t>Какие компании имеют международные  сертификаты:</a:t>
            </a:r>
            <a:endParaRPr lang="en-US" sz="3200" dirty="0">
              <a:solidFill>
                <a:srgbClr val="FF0000"/>
              </a:solidFill>
            </a:endParaRPr>
          </a:p>
        </p:txBody>
      </p:sp>
      <p:sp>
        <p:nvSpPr>
          <p:cNvPr id="9" name="Content Placeholder 8"/>
          <p:cNvSpPr>
            <a:spLocks noGrp="1"/>
          </p:cNvSpPr>
          <p:nvPr>
            <p:ph idx="1"/>
          </p:nvPr>
        </p:nvSpPr>
        <p:spPr>
          <a:xfrm>
            <a:off x="304800" y="1211263"/>
            <a:ext cx="4038600" cy="3017837"/>
          </a:xfrm>
        </p:spPr>
        <p:style>
          <a:lnRef idx="0">
            <a:schemeClr val="dk1"/>
          </a:lnRef>
          <a:fillRef idx="3">
            <a:schemeClr val="dk1"/>
          </a:fillRef>
          <a:effectRef idx="3">
            <a:schemeClr val="dk1"/>
          </a:effectRef>
          <a:fontRef idx="minor">
            <a:schemeClr val="lt1"/>
          </a:fontRef>
        </p:style>
        <p:txBody>
          <a:bodyPr>
            <a:normAutofit/>
          </a:bodyPr>
          <a:lstStyle/>
          <a:p>
            <a:pPr marL="0" indent="0">
              <a:buClr>
                <a:srgbClr val="990033"/>
              </a:buClr>
              <a:buFont typeface="Arial" charset="0"/>
              <a:buNone/>
              <a:defRPr/>
            </a:pPr>
            <a:r>
              <a:rPr lang="en-US" sz="2400" b="1" dirty="0" smtClean="0">
                <a:solidFill>
                  <a:srgbClr val="92D050"/>
                </a:solidFill>
              </a:rPr>
              <a:t>CRT Approval </a:t>
            </a:r>
          </a:p>
          <a:p>
            <a:pPr>
              <a:buClr>
                <a:srgbClr val="990033"/>
              </a:buClr>
              <a:buFont typeface="Arial" charset="0"/>
              <a:buChar char="•"/>
              <a:defRPr/>
            </a:pPr>
            <a:r>
              <a:rPr lang="en-US" sz="1800" dirty="0" smtClean="0">
                <a:solidFill>
                  <a:srgbClr val="92D050"/>
                </a:solidFill>
              </a:rPr>
              <a:t>Corneal Refractive Therapy (CRT)   </a:t>
            </a:r>
          </a:p>
          <a:p>
            <a:pPr>
              <a:buClr>
                <a:srgbClr val="990033"/>
              </a:buClr>
              <a:buFont typeface="Arial" charset="0"/>
              <a:buChar char="•"/>
              <a:defRPr/>
            </a:pPr>
            <a:r>
              <a:rPr lang="en-US" sz="1800" dirty="0" smtClean="0">
                <a:solidFill>
                  <a:srgbClr val="92D050"/>
                </a:solidFill>
              </a:rPr>
              <a:t>Fargo Design</a:t>
            </a:r>
          </a:p>
          <a:p>
            <a:pPr>
              <a:buClr>
                <a:srgbClr val="990033"/>
              </a:buClr>
              <a:buFont typeface="Arial" charset="0"/>
              <a:buChar char="•"/>
              <a:defRPr/>
            </a:pPr>
            <a:r>
              <a:rPr lang="en-US" sz="1800" dirty="0" smtClean="0">
                <a:solidFill>
                  <a:srgbClr val="92D050"/>
                </a:solidFill>
              </a:rPr>
              <a:t>Menicon CRT </a:t>
            </a:r>
          </a:p>
          <a:p>
            <a:pPr>
              <a:buClr>
                <a:srgbClr val="990033"/>
              </a:buClr>
              <a:buFont typeface="Arial" charset="0"/>
              <a:buChar char="•"/>
              <a:defRPr/>
            </a:pPr>
            <a:r>
              <a:rPr lang="en-US" sz="1800" dirty="0" smtClean="0">
                <a:solidFill>
                  <a:srgbClr val="92D050"/>
                </a:solidFill>
              </a:rPr>
              <a:t>Paragon RG-4</a:t>
            </a:r>
          </a:p>
          <a:p>
            <a:pPr>
              <a:buClr>
                <a:srgbClr val="990033"/>
              </a:buClr>
              <a:buFont typeface="Arial" charset="0"/>
              <a:buChar char="•"/>
              <a:defRPr/>
            </a:pPr>
            <a:r>
              <a:rPr lang="en-US" sz="1800" dirty="0" smtClean="0">
                <a:solidFill>
                  <a:srgbClr val="92D050"/>
                </a:solidFill>
              </a:rPr>
              <a:t>Orison</a:t>
            </a:r>
          </a:p>
          <a:p>
            <a:pPr>
              <a:buClr>
                <a:srgbClr val="990033"/>
              </a:buClr>
              <a:buFont typeface="Arial" charset="0"/>
              <a:buChar char="•"/>
              <a:defRPr/>
            </a:pPr>
            <a:r>
              <a:rPr lang="en-US" sz="1800" dirty="0" smtClean="0">
                <a:solidFill>
                  <a:srgbClr val="92D050"/>
                </a:solidFill>
              </a:rPr>
              <a:t>Siesta</a:t>
            </a:r>
          </a:p>
          <a:p>
            <a:pPr>
              <a:buClr>
                <a:srgbClr val="990033"/>
              </a:buClr>
              <a:buFont typeface="Arial" charset="0"/>
              <a:buChar char="•"/>
              <a:defRPr/>
            </a:pPr>
            <a:r>
              <a:rPr lang="en-US" sz="1800" dirty="0" smtClean="0">
                <a:solidFill>
                  <a:srgbClr val="92D050"/>
                </a:solidFill>
              </a:rPr>
              <a:t>GOV	</a:t>
            </a:r>
            <a:endParaRPr lang="en-US" sz="1800" dirty="0">
              <a:solidFill>
                <a:srgbClr val="92D050"/>
              </a:solidFill>
            </a:endParaRPr>
          </a:p>
        </p:txBody>
      </p:sp>
      <p:sp>
        <p:nvSpPr>
          <p:cNvPr id="10" name="Content Placeholder 8"/>
          <p:cNvSpPr txBox="1">
            <a:spLocks/>
          </p:cNvSpPr>
          <p:nvPr/>
        </p:nvSpPr>
        <p:spPr>
          <a:xfrm>
            <a:off x="4800600" y="1211263"/>
            <a:ext cx="4191000" cy="4427537"/>
          </a:xfrm>
          <a:prstGeom prst="rect">
            <a:avLst/>
          </a:prstGeom>
        </p:spPr>
        <p:style>
          <a:lnRef idx="0">
            <a:schemeClr val="dk1"/>
          </a:lnRef>
          <a:fillRef idx="3">
            <a:schemeClr val="dk1"/>
          </a:fillRef>
          <a:effectRef idx="3">
            <a:schemeClr val="dk1"/>
          </a:effectRef>
          <a:fontRef idx="minor">
            <a:schemeClr val="lt1"/>
          </a:fontRef>
        </p:style>
        <p:txBody>
          <a:bodyPr/>
          <a:lstStyle/>
          <a:p>
            <a:pPr fontAlgn="auto">
              <a:spcBef>
                <a:spcPct val="20000"/>
              </a:spcBef>
              <a:spcAft>
                <a:spcPts val="0"/>
              </a:spcAft>
              <a:buClr>
                <a:srgbClr val="000099"/>
              </a:buClr>
              <a:buSzPct val="70000"/>
              <a:defRPr/>
            </a:pPr>
            <a:r>
              <a:rPr lang="en-US" sz="2400" b="1" dirty="0">
                <a:solidFill>
                  <a:srgbClr val="00B0F0"/>
                </a:solidFill>
              </a:rPr>
              <a:t>VST Approval</a:t>
            </a: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BE Design	    </a:t>
            </a: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Contex</a:t>
            </a:r>
            <a:r>
              <a:rPr lang="en-US" dirty="0">
                <a:solidFill>
                  <a:srgbClr val="00B0F0"/>
                </a:solidFill>
                <a:latin typeface="+mn-lt"/>
              </a:rPr>
              <a:t> E System	  </a:t>
            </a: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DreamLens</a:t>
            </a:r>
            <a:r>
              <a:rPr lang="en-US" dirty="0">
                <a:solidFill>
                  <a:srgbClr val="00B0F0"/>
                </a:solidFill>
                <a:latin typeface="+mn-lt"/>
              </a:rPr>
              <a:t>		   </a:t>
            </a: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Emerald Design	  </a:t>
            </a: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NightMoves</a:t>
            </a:r>
            <a:endParaRPr lang="en-US" dirty="0">
              <a:solidFill>
                <a:srgbClr val="00B0F0"/>
              </a:solidFill>
              <a:latin typeface="+mn-lt"/>
            </a:endParaRP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MiracLens</a:t>
            </a:r>
            <a:endParaRPr lang="en-US" dirty="0">
              <a:solidFill>
                <a:srgbClr val="00B0F0"/>
              </a:solidFill>
              <a:latin typeface="+mn-lt"/>
            </a:endParaRP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Controlled </a:t>
            </a:r>
            <a:r>
              <a:rPr lang="en-US" dirty="0" err="1">
                <a:solidFill>
                  <a:srgbClr val="00B0F0"/>
                </a:solidFill>
                <a:latin typeface="+mn-lt"/>
              </a:rPr>
              <a:t>Kerato</a:t>
            </a:r>
            <a:r>
              <a:rPr lang="en-US" dirty="0">
                <a:solidFill>
                  <a:srgbClr val="00B0F0"/>
                </a:solidFill>
                <a:latin typeface="+mn-lt"/>
              </a:rPr>
              <a:t>-Reformation (CKR) </a:t>
            </a: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OrthoFocus</a:t>
            </a:r>
            <a:endParaRPr lang="en-US" dirty="0">
              <a:solidFill>
                <a:srgbClr val="00B0F0"/>
              </a:solidFill>
              <a:latin typeface="+mn-lt"/>
            </a:endParaRP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Vipok II</a:t>
            </a: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WAVE</a:t>
            </a:r>
          </a:p>
          <a:p>
            <a:pPr marL="285750" indent="-285750" fontAlgn="auto">
              <a:spcBef>
                <a:spcPct val="20000"/>
              </a:spcBef>
              <a:spcAft>
                <a:spcPts val="0"/>
              </a:spcAft>
              <a:buClr>
                <a:srgbClr val="000099"/>
              </a:buClr>
              <a:buSzPct val="70000"/>
              <a:buFont typeface="Arial" pitchFamily="34" charset="0"/>
              <a:buChar char="•"/>
              <a:defRPr/>
            </a:pPr>
            <a:r>
              <a:rPr lang="en-US" dirty="0">
                <a:solidFill>
                  <a:srgbClr val="00B0F0"/>
                </a:solidFill>
                <a:latin typeface="+mn-lt"/>
              </a:rPr>
              <a:t>E-lens</a:t>
            </a:r>
          </a:p>
          <a:p>
            <a:pPr marL="285750" indent="-285750" fontAlgn="auto">
              <a:spcBef>
                <a:spcPct val="20000"/>
              </a:spcBef>
              <a:spcAft>
                <a:spcPts val="0"/>
              </a:spcAft>
              <a:buClr>
                <a:srgbClr val="000099"/>
              </a:buClr>
              <a:buSzPct val="70000"/>
              <a:buFont typeface="Arial" pitchFamily="34" charset="0"/>
              <a:buChar char="•"/>
              <a:defRPr/>
            </a:pPr>
            <a:r>
              <a:rPr lang="en-US" dirty="0" err="1">
                <a:solidFill>
                  <a:srgbClr val="00B0F0"/>
                </a:solidFill>
                <a:latin typeface="+mn-lt"/>
              </a:rPr>
              <a:t>SuperBridge</a:t>
            </a:r>
            <a:r>
              <a:rPr lang="en-US" b="1" dirty="0">
                <a:solidFill>
                  <a:srgbClr val="00B0F0"/>
                </a:solidFill>
                <a:latin typeface="+mn-lt"/>
              </a:rPr>
              <a:t>	</a:t>
            </a:r>
          </a:p>
        </p:txBody>
      </p:sp>
      <p:pic>
        <p:nvPicPr>
          <p:cNvPr id="4" name="gp.mpg">
            <a:hlinkClick r:id="" action="ppaction://media"/>
          </p:cNvPr>
          <p:cNvPicPr>
            <a:picLocks noChangeAspect="1"/>
          </p:cNvPicPr>
          <p:nvPr>
            <a:videoFile r:link="rId2"/>
            <p:extLst/>
          </p:nvPr>
        </p:nvPicPr>
        <p:blipFill>
          <a:blip r:embed="rId5" cstate="print"/>
          <a:srcRect r="17957"/>
          <a:stretch>
            <a:fillRect/>
          </a:stretch>
        </p:blipFill>
        <p:spPr bwMode="auto">
          <a:xfrm>
            <a:off x="899592" y="4509120"/>
            <a:ext cx="2370175" cy="18002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2383528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250"/>
                                  </p:stCondLst>
                                  <p:childTnLst>
                                    <p:cmd type="call" cmd="playFrom(0.0)">
                                      <p:cBhvr>
                                        <p:cTn id="6" dur="129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026" name="AutoShape 2" descr="40%"/>
          <p:cNvGraphicFramePr>
            <a:graphicFrameLocks noChangeAspect="1"/>
          </p:cNvGraphicFramePr>
          <p:nvPr/>
        </p:nvGraphicFramePr>
        <p:xfrm>
          <a:off x="1524000" y="1625600"/>
          <a:ext cx="6096000" cy="4064000"/>
        </p:xfrm>
        <a:graphic>
          <a:graphicData uri="http://schemas.openxmlformats.org/presentationml/2006/ole">
            <mc:AlternateContent xmlns:mc="http://schemas.openxmlformats.org/markup-compatibility/2006">
              <mc:Choice xmlns:v="urn:schemas-microsoft-com:vml" Requires="v">
                <p:oleObj spid="_x0000_s7198" name="CorelDRAW" r:id="rId4" imgW="0" imgH="0" progId="">
                  <p:embed/>
                </p:oleObj>
              </mc:Choice>
              <mc:Fallback>
                <p:oleObj name="CorelDRAW" r:id="rId4" imgW="0" imgH="0" progId="">
                  <p:embed/>
                  <p:pic>
                    <p:nvPicPr>
                      <p:cNvPr id="0" name=""/>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1524000" y="1625600"/>
                        <a:ext cx="6096000" cy="4064000"/>
                      </a:xfrm>
                      <a:prstGeom prst="rect">
                        <a:avLst/>
                      </a:prstGeom>
                      <a:noFill/>
                      <a:ln>
                        <a:noFill/>
                      </a:ln>
                      <a:effectLst/>
                      <a:extLst>
                        <a:ext uri="{909E8E84-426E-40DD-AFC4-6F175D3DCCD1}">
                          <a14:hiddenFill xmlns:a14="http://schemas.microsoft.com/office/drawing/2010/main">
                            <a:blipFill dpi="0" rotWithShape="0">
                              <a:blip r:embed="rId5"/>
                              <a:srcRect/>
                              <a:tile tx="0" ty="0" sx="100000" sy="100000" flip="none" algn="tl"/>
                            </a:blipFill>
                          </a14:hiddenFill>
                        </a:ext>
                        <a:ext uri="{91240B29-F687-4F45-9708-019B960494DF}">
                          <a14:hiddenLine xmlns:a14="http://schemas.microsoft.com/office/drawing/2010/main" w="12700">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3"/>
          <p:cNvGrpSpPr>
            <a:grpSpLocks/>
          </p:cNvGrpSpPr>
          <p:nvPr/>
        </p:nvGrpSpPr>
        <p:grpSpPr bwMode="auto">
          <a:xfrm>
            <a:off x="1475656" y="4429125"/>
            <a:ext cx="6120532" cy="2312243"/>
            <a:chOff x="891" y="1504"/>
            <a:chExt cx="3960" cy="1558"/>
          </a:xfrm>
        </p:grpSpPr>
        <p:sp>
          <p:nvSpPr>
            <p:cNvPr id="72708" name="Rectangle 4"/>
            <p:cNvSpPr>
              <a:spLocks noChangeArrowheads="1"/>
            </p:cNvSpPr>
            <p:nvPr/>
          </p:nvSpPr>
          <p:spPr bwMode="auto">
            <a:xfrm>
              <a:off x="891" y="1504"/>
              <a:ext cx="3960" cy="1558"/>
            </a:xfrm>
            <a:prstGeom prst="rect">
              <a:avLst/>
            </a:prstGeom>
            <a:gradFill rotWithShape="0">
              <a:gsLst>
                <a:gs pos="0">
                  <a:srgbClr val="99FFCC">
                    <a:gamma/>
                    <a:shade val="46275"/>
                    <a:invGamma/>
                  </a:srgbClr>
                </a:gs>
                <a:gs pos="100000">
                  <a:srgbClr val="99FFCC"/>
                </a:gs>
              </a:gsLst>
              <a:lin ang="5400000" scaled="1"/>
            </a:gradFill>
            <a:ln w="12700">
              <a:noFill/>
              <a:miter lim="800000"/>
              <a:headEnd/>
              <a:tailEnd/>
            </a:ln>
            <a:effectLst/>
            <a:scene3d>
              <a:camera prst="orthographicFront"/>
              <a:lightRig rig="threePt" dir="t"/>
            </a:scene3d>
            <a:sp3d prstMaterial="metal">
              <a:bevelT w="165100" prst="coolSlant"/>
            </a:sp3d>
          </p:spPr>
          <p:txBody>
            <a:bodyPr wrap="none" anchor="ctr"/>
            <a:lstStyle/>
            <a:p>
              <a:pPr>
                <a:defRPr/>
              </a:pPr>
              <a:endParaRPr lang="en-US">
                <a:latin typeface="Arial" charset="0"/>
                <a:cs typeface="Arial" charset="0"/>
              </a:endParaRPr>
            </a:p>
          </p:txBody>
        </p:sp>
        <p:pic>
          <p:nvPicPr>
            <p:cNvPr id="1040" name="Picture 7" descr="Backup_of_STDORTHOLENS"/>
            <p:cNvPicPr>
              <a:picLocks noChangeAspect="1" noChangeArrowheads="1"/>
            </p:cNvPicPr>
            <p:nvPr/>
          </p:nvPicPr>
          <p:blipFill>
            <a:blip r:embed="rId6" cstate="print">
              <a:clrChange>
                <a:clrFrom>
                  <a:srgbClr val="FFFFFF"/>
                </a:clrFrom>
                <a:clrTo>
                  <a:srgbClr val="FFFFFF">
                    <a:alpha val="0"/>
                  </a:srgbClr>
                </a:clrTo>
              </a:clrChange>
              <a:lum bright="-24000"/>
              <a:extLst>
                <a:ext uri="{28A0092B-C50C-407E-A947-70E740481C1C}">
                  <a14:useLocalDpi xmlns:a14="http://schemas.microsoft.com/office/drawing/2010/main" val="0"/>
                </a:ext>
              </a:extLst>
            </a:blip>
            <a:srcRect/>
            <a:stretch>
              <a:fillRect/>
            </a:stretch>
          </p:blipFill>
          <p:spPr bwMode="auto">
            <a:xfrm>
              <a:off x="988" y="1750"/>
              <a:ext cx="3766" cy="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2712" name="Rectangle 8"/>
          <p:cNvSpPr>
            <a:spLocks noChangeArrowheads="1"/>
          </p:cNvSpPr>
          <p:nvPr/>
        </p:nvSpPr>
        <p:spPr bwMode="auto">
          <a:xfrm>
            <a:off x="1403350" y="1142984"/>
            <a:ext cx="6192838" cy="2500330"/>
          </a:xfrm>
          <a:prstGeom prst="rect">
            <a:avLst/>
          </a:prstGeom>
          <a:gradFill rotWithShape="0">
            <a:gsLst>
              <a:gs pos="0">
                <a:srgbClr val="99FFCC">
                  <a:gamma/>
                  <a:shade val="46275"/>
                  <a:invGamma/>
                </a:srgbClr>
              </a:gs>
              <a:gs pos="100000">
                <a:srgbClr val="99FFCC"/>
              </a:gs>
            </a:gsLst>
            <a:lin ang="5400000" scaled="1"/>
          </a:gradFill>
          <a:ln w="12700">
            <a:solidFill>
              <a:schemeClr val="bg1"/>
            </a:solidFill>
            <a:miter lim="800000"/>
            <a:headEnd/>
            <a:tailEnd/>
          </a:ln>
          <a:effectLst/>
          <a:scene3d>
            <a:camera prst="orthographicFront"/>
            <a:lightRig rig="threePt" dir="t"/>
          </a:scene3d>
          <a:sp3d prstMaterial="metal">
            <a:bevelT w="165100" prst="coolSlant"/>
          </a:sp3d>
        </p:spPr>
        <p:txBody>
          <a:bodyPr wrap="none" anchor="ctr"/>
          <a:lstStyle/>
          <a:p>
            <a:pPr>
              <a:defRPr/>
            </a:pPr>
            <a:endParaRPr lang="en-US">
              <a:latin typeface="Arial" charset="0"/>
              <a:cs typeface="Arial" charset="0"/>
            </a:endParaRPr>
          </a:p>
        </p:txBody>
      </p:sp>
      <p:pic>
        <p:nvPicPr>
          <p:cNvPr id="1031" name="Picture 11" descr="CRT"/>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28750" y="1357313"/>
            <a:ext cx="605155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Box 12"/>
          <p:cNvSpPr txBox="1">
            <a:spLocks noChangeArrowheads="1"/>
          </p:cNvSpPr>
          <p:nvPr/>
        </p:nvSpPr>
        <p:spPr bwMode="auto">
          <a:xfrm>
            <a:off x="3498850" y="1684338"/>
            <a:ext cx="20494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r>
              <a:rPr lang="en-US" altLang="uk-UA" sz="2400">
                <a:solidFill>
                  <a:srgbClr val="333399"/>
                </a:solidFill>
              </a:rPr>
              <a:t>Paragon CRT</a:t>
            </a:r>
          </a:p>
        </p:txBody>
      </p:sp>
      <p:sp>
        <p:nvSpPr>
          <p:cNvPr id="72717" name="Text Box 13"/>
          <p:cNvSpPr txBox="1">
            <a:spLocks noChangeArrowheads="1"/>
          </p:cNvSpPr>
          <p:nvPr/>
        </p:nvSpPr>
        <p:spPr bwMode="auto">
          <a:xfrm>
            <a:off x="1214414" y="303039"/>
            <a:ext cx="5857916" cy="954107"/>
          </a:xfrm>
          <a:prstGeom prst="rect">
            <a:avLst/>
          </a:prstGeom>
          <a:noFill/>
          <a:ln w="9525">
            <a:noFill/>
            <a:miter lim="800000"/>
            <a:headEnd/>
            <a:tailEnd/>
          </a:ln>
          <a:effectLst/>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2800" b="1" spc="50" dirty="0" smtClean="0">
                <a:ln w="11430"/>
                <a:solidFill>
                  <a:srgbClr val="FF0000"/>
                </a:solidFill>
                <a:effectLst>
                  <a:outerShdw blurRad="76200" dist="50800" dir="5400000" algn="tl" rotWithShape="0">
                    <a:srgbClr val="000000">
                      <a:alpha val="65000"/>
                    </a:srgbClr>
                  </a:outerShdw>
                </a:effectLst>
                <a:latin typeface="Arial" charset="0"/>
                <a:cs typeface="Arial" charset="0"/>
              </a:rPr>
              <a:t>Преимущества </a:t>
            </a:r>
            <a:r>
              <a:rPr lang="en-US" sz="2800" b="1" spc="50" dirty="0" smtClean="0">
                <a:ln w="11430"/>
                <a:solidFill>
                  <a:srgbClr val="FF0000"/>
                </a:solidFill>
                <a:effectLst>
                  <a:outerShdw blurRad="76200" dist="50800" dir="5400000" algn="tl" rotWithShape="0">
                    <a:srgbClr val="000000">
                      <a:alpha val="65000"/>
                    </a:srgbClr>
                  </a:outerShdw>
                </a:effectLst>
                <a:latin typeface="Arial" charset="0"/>
                <a:cs typeface="Arial" charset="0"/>
              </a:rPr>
              <a:t>CRT 100 - </a:t>
            </a:r>
            <a:r>
              <a:rPr lang="ru-RU" sz="2800" b="1" spc="50" dirty="0" smtClean="0">
                <a:ln w="11430"/>
                <a:solidFill>
                  <a:srgbClr val="FF0000"/>
                </a:solidFill>
                <a:effectLst>
                  <a:outerShdw blurRad="76200" dist="50800" dir="5400000" algn="tl" rotWithShape="0">
                    <a:srgbClr val="000000">
                      <a:alpha val="65000"/>
                    </a:srgbClr>
                  </a:outerShdw>
                </a:effectLst>
                <a:latin typeface="Arial" charset="0"/>
                <a:cs typeface="Arial" charset="0"/>
              </a:rPr>
              <a:t>Гармонические Поверхности</a:t>
            </a:r>
            <a:endParaRPr lang="en-US" sz="3200" b="1" spc="50" dirty="0">
              <a:ln w="11430"/>
              <a:solidFill>
                <a:srgbClr val="FF0000"/>
              </a:solidFill>
              <a:effectLst>
                <a:outerShdw blurRad="76200" dist="50800" dir="5400000" algn="tl" rotWithShape="0">
                  <a:srgbClr val="000000">
                    <a:alpha val="65000"/>
                  </a:srgbClr>
                </a:outerShdw>
              </a:effectLst>
              <a:latin typeface="Arial" charset="0"/>
              <a:cs typeface="Arial" charset="0"/>
            </a:endParaRPr>
          </a:p>
        </p:txBody>
      </p:sp>
      <p:sp>
        <p:nvSpPr>
          <p:cNvPr id="14" name="Text Box 10"/>
          <p:cNvSpPr txBox="1">
            <a:spLocks noChangeArrowheads="1"/>
          </p:cNvSpPr>
          <p:nvPr/>
        </p:nvSpPr>
        <p:spPr bwMode="auto">
          <a:xfrm>
            <a:off x="1643063" y="2286000"/>
            <a:ext cx="5724525" cy="954088"/>
          </a:xfrm>
          <a:prstGeom prst="rect">
            <a:avLst/>
          </a:prstGeom>
          <a:noFill/>
          <a:ln w="9525">
            <a:noFill/>
            <a:miter lim="800000"/>
            <a:headEnd/>
            <a:tailEnd/>
          </a:ln>
          <a:effectLst/>
        </p:spPr>
        <p:txBody>
          <a:bodyPr>
            <a:spAutoFit/>
          </a:bodyPr>
          <a:lstStyle/>
          <a:p>
            <a:pPr algn="ctr">
              <a:defRPr/>
            </a:pPr>
            <a:r>
              <a:rPr lang="en-US" sz="2800" dirty="0">
                <a:solidFill>
                  <a:srgbClr val="FFFFFF"/>
                </a:solidFill>
                <a:effectLst>
                  <a:outerShdw blurRad="38100" dist="38100" dir="2700000" algn="tl">
                    <a:srgbClr val="000000"/>
                  </a:outerShdw>
                </a:effectLst>
                <a:latin typeface="Arial" charset="0"/>
                <a:cs typeface="Arial" charset="0"/>
              </a:rPr>
              <a:t>30% </a:t>
            </a:r>
            <a:r>
              <a:rPr lang="ru-RU" sz="2800" dirty="0" smtClean="0">
                <a:solidFill>
                  <a:srgbClr val="FFFFFF"/>
                </a:solidFill>
                <a:effectLst>
                  <a:outerShdw blurRad="38100" dist="38100" dir="2700000" algn="tl">
                    <a:srgbClr val="000000"/>
                  </a:outerShdw>
                </a:effectLst>
                <a:latin typeface="Arial" charset="0"/>
                <a:cs typeface="Arial" charset="0"/>
              </a:rPr>
              <a:t>тоньше</a:t>
            </a:r>
            <a:r>
              <a:rPr lang="en-US" sz="2800" dirty="0" smtClean="0">
                <a:solidFill>
                  <a:srgbClr val="FFFFFF"/>
                </a:solidFill>
                <a:effectLst>
                  <a:outerShdw blurRad="38100" dist="38100" dir="2700000" algn="tl">
                    <a:srgbClr val="000000"/>
                  </a:outerShdw>
                </a:effectLst>
                <a:latin typeface="Arial" charset="0"/>
                <a:cs typeface="Arial" charset="0"/>
              </a:rPr>
              <a:t> </a:t>
            </a:r>
            <a:endParaRPr lang="en-US" sz="2800" dirty="0">
              <a:solidFill>
                <a:srgbClr val="FFFFFF"/>
              </a:solidFill>
              <a:effectLst>
                <a:outerShdw blurRad="38100" dist="38100" dir="2700000" algn="tl">
                  <a:srgbClr val="000000"/>
                </a:outerShdw>
              </a:effectLst>
              <a:latin typeface="Arial" charset="0"/>
              <a:cs typeface="Arial" charset="0"/>
            </a:endParaRPr>
          </a:p>
          <a:p>
            <a:pPr algn="ctr">
              <a:defRPr/>
            </a:pPr>
            <a:r>
              <a:rPr lang="ru-RU" sz="2800" u="sng" dirty="0">
                <a:solidFill>
                  <a:srgbClr val="008000"/>
                </a:solidFill>
                <a:latin typeface="Arial" charset="0"/>
                <a:cs typeface="Arial" charset="0"/>
              </a:rPr>
              <a:t>30% </a:t>
            </a:r>
            <a:r>
              <a:rPr lang="ru-RU" sz="2800" u="sng" dirty="0" smtClean="0">
                <a:solidFill>
                  <a:srgbClr val="008000"/>
                </a:solidFill>
                <a:latin typeface="Arial" charset="0"/>
                <a:cs typeface="Arial" charset="0"/>
              </a:rPr>
              <a:t>больше О</a:t>
            </a:r>
            <a:r>
              <a:rPr lang="ru-RU" sz="2800" u="sng" baseline="-25000" dirty="0" smtClean="0">
                <a:solidFill>
                  <a:srgbClr val="008000"/>
                </a:solidFill>
                <a:latin typeface="Arial" charset="0"/>
                <a:cs typeface="Arial" charset="0"/>
              </a:rPr>
              <a:t>2</a:t>
            </a:r>
            <a:endParaRPr lang="en-US" sz="2800" u="sng" baseline="-25000" dirty="0">
              <a:solidFill>
                <a:srgbClr val="008000"/>
              </a:solidFill>
              <a:latin typeface="Arial" charset="0"/>
              <a:cs typeface="Arial" charset="0"/>
            </a:endParaRPr>
          </a:p>
        </p:txBody>
      </p:sp>
      <p:sp>
        <p:nvSpPr>
          <p:cNvPr id="15" name="Text Box 6" descr="40%"/>
          <p:cNvSpPr txBox="1">
            <a:spLocks noChangeArrowheads="1"/>
          </p:cNvSpPr>
          <p:nvPr/>
        </p:nvSpPr>
        <p:spPr bwMode="auto">
          <a:xfrm>
            <a:off x="1714500" y="5571659"/>
            <a:ext cx="5270500" cy="523220"/>
          </a:xfrm>
          <a:prstGeom prst="rect">
            <a:avLst/>
          </a:prstGeom>
          <a:noFill/>
          <a:ln w="12700">
            <a:noFill/>
            <a:miter lim="800000"/>
            <a:headEnd/>
            <a:tailEnd/>
          </a:ln>
          <a:effectLst/>
        </p:spPr>
        <p:txBody>
          <a:bodyPr anchor="ctr">
            <a:spAutoFit/>
          </a:bodyPr>
          <a:lstStyle/>
          <a:p>
            <a:pPr algn="ctr">
              <a:defRPr/>
            </a:pPr>
            <a:r>
              <a:rPr lang="ru-RU" sz="2800" dirty="0" smtClean="0">
                <a:solidFill>
                  <a:srgbClr val="A50021"/>
                </a:solidFill>
                <a:effectLst>
                  <a:outerShdw blurRad="38100" dist="38100" dir="2700000" algn="tl">
                    <a:srgbClr val="000000"/>
                  </a:outerShdw>
                </a:effectLst>
                <a:latin typeface="Arial" charset="0"/>
                <a:cs typeface="Arial" charset="0"/>
              </a:rPr>
              <a:t>«стандартные» линзы</a:t>
            </a:r>
            <a:endParaRPr lang="en-US" sz="2800" dirty="0">
              <a:solidFill>
                <a:srgbClr val="A50021"/>
              </a:solidFill>
              <a:effectLst>
                <a:outerShdw blurRad="38100" dist="38100" dir="2700000" algn="tl">
                  <a:srgbClr val="000000"/>
                </a:outerShdw>
              </a:effectLst>
              <a:latin typeface="Arial" charset="0"/>
              <a:cs typeface="Arial" charset="0"/>
            </a:endParaRPr>
          </a:p>
        </p:txBody>
      </p:sp>
      <p:sp>
        <p:nvSpPr>
          <p:cNvPr id="16" name="Подзаголовок 15"/>
          <p:cNvSpPr>
            <a:spLocks noGrp="1"/>
          </p:cNvSpPr>
          <p:nvPr>
            <p:ph type="subTitle" idx="1"/>
          </p:nvPr>
        </p:nvSpPr>
        <p:spPr>
          <a:xfrm>
            <a:off x="214282" y="3717032"/>
            <a:ext cx="8786874" cy="926414"/>
          </a:xfrm>
          <a:ln>
            <a:miter lim="800000"/>
            <a:headEnd/>
            <a:tailEnd/>
          </a:ln>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hangingPunct="1">
              <a:defRPr/>
            </a:pPr>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Стандартные ОК линзы и линзы </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Paragon CRT</a:t>
            </a:r>
          </a:p>
          <a:p>
            <a:pPr eaLnBrk="1" hangingPunct="1">
              <a:defRPr/>
            </a:pP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73227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nodeType="afterGroup">
                            <p:stCondLst>
                              <p:cond delay="500"/>
                            </p:stCondLst>
                            <p:childTnLst>
                              <p:par>
                                <p:cTn id="9" presetID="9" presetClass="entr" presetSubtype="0" fill="hold" grpId="0"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dissolv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utoUpdateAnimBg="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784976" cy="1584176"/>
          </a:xfrm>
        </p:spPr>
        <p:txBody>
          <a:bodyPr>
            <a:noAutofit/>
          </a:bodyPr>
          <a:lstStyle/>
          <a:p>
            <a:r>
              <a:rPr lang="ru-RU" sz="4800" b="1" dirty="0" smtClean="0">
                <a:solidFill>
                  <a:srgbClr val="FF0000"/>
                </a:solidFill>
              </a:rPr>
              <a:t>Понимание возможностей линз: </a:t>
            </a:r>
            <a:r>
              <a:rPr lang="ru-RU" sz="4800" b="1" dirty="0" smtClean="0"/>
              <a:t/>
            </a:r>
            <a:br>
              <a:rPr lang="ru-RU" sz="4800" b="1" dirty="0" smtClean="0"/>
            </a:br>
            <a:r>
              <a:rPr lang="ru-RU" sz="2800" b="1" dirty="0" smtClean="0"/>
              <a:t>Конечный «пункт»– </a:t>
            </a:r>
            <a:r>
              <a:rPr lang="ru-RU" sz="2800" b="1" dirty="0"/>
              <a:t>достижение сферичной формы:</a:t>
            </a:r>
            <a:endParaRPr lang="uk-UA" sz="2800" dirty="0"/>
          </a:p>
        </p:txBody>
      </p:sp>
      <p:sp>
        <p:nvSpPr>
          <p:cNvPr id="3" name="Объект 2"/>
          <p:cNvSpPr>
            <a:spLocks noGrp="1"/>
          </p:cNvSpPr>
          <p:nvPr>
            <p:ph idx="1"/>
          </p:nvPr>
        </p:nvSpPr>
        <p:spPr>
          <a:xfrm>
            <a:off x="755576" y="2249760"/>
            <a:ext cx="7467600" cy="4419600"/>
          </a:xfrm>
        </p:spPr>
        <p:txBody>
          <a:bodyPr/>
          <a:lstStyle/>
          <a:p>
            <a:r>
              <a:rPr lang="ru-RU" b="1" dirty="0"/>
              <a:t>- уплощение центра +  увеличение крутизны  средней периферии = </a:t>
            </a:r>
            <a:r>
              <a:rPr lang="ru-RU" b="1" dirty="0" err="1"/>
              <a:t>сферитизация</a:t>
            </a:r>
            <a:r>
              <a:rPr lang="ru-RU" b="1" dirty="0"/>
              <a:t>  (центральная  и периферия </a:t>
            </a:r>
            <a:r>
              <a:rPr lang="ru-RU" b="1" dirty="0" err="1"/>
              <a:t>кератометрия</a:t>
            </a:r>
            <a:r>
              <a:rPr lang="ru-RU" b="1" dirty="0"/>
              <a:t> у</a:t>
            </a:r>
            <a:r>
              <a:rPr lang="ru-RU" b="1" dirty="0" smtClean="0"/>
              <a:t>равниваются</a:t>
            </a:r>
            <a:r>
              <a:rPr lang="ru-RU" b="1" dirty="0"/>
              <a:t>)</a:t>
            </a:r>
            <a:endParaRPr lang="uk-UA" dirty="0"/>
          </a:p>
          <a:p>
            <a:endParaRPr lang="uk-UA" dirty="0"/>
          </a:p>
          <a:p>
            <a:r>
              <a:rPr lang="ru-RU" b="1" dirty="0"/>
              <a:t> Формула  расчёт предполагаемого рефракционного изменения  -</a:t>
            </a:r>
            <a:r>
              <a:rPr lang="ru-RU" b="1" u="sng" dirty="0"/>
              <a:t> ^</a:t>
            </a:r>
            <a:r>
              <a:rPr lang="en-US" b="1" dirty="0"/>
              <a:t>Rx</a:t>
            </a:r>
            <a:r>
              <a:rPr lang="ru-RU" b="1" dirty="0"/>
              <a:t>=</a:t>
            </a:r>
            <a:r>
              <a:rPr lang="en-US" b="1" dirty="0"/>
              <a:t>e</a:t>
            </a:r>
            <a:r>
              <a:rPr lang="ru-RU" b="1" dirty="0"/>
              <a:t>/0.21 (</a:t>
            </a:r>
            <a:r>
              <a:rPr lang="en-US" b="1" dirty="0" err="1"/>
              <a:t>Montford</a:t>
            </a:r>
            <a:r>
              <a:rPr lang="ru-RU" b="1" dirty="0"/>
              <a:t>  (1997)  </a:t>
            </a:r>
            <a:endParaRPr lang="uk-UA" dirty="0"/>
          </a:p>
          <a:p>
            <a:endParaRPr lang="uk-UA" dirty="0"/>
          </a:p>
        </p:txBody>
      </p:sp>
    </p:spTree>
    <p:extLst>
      <p:ext uri="{BB962C8B-B14F-4D97-AF65-F5344CB8AC3E}">
        <p14:creationId xmlns:p14="http://schemas.microsoft.com/office/powerpoint/2010/main" val="39695658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274638"/>
            <a:ext cx="8388424" cy="1143000"/>
          </a:xfrm>
        </p:spPr>
        <p:txBody>
          <a:bodyPr>
            <a:noAutofit/>
          </a:bodyPr>
          <a:lstStyle/>
          <a:p>
            <a:pPr lvl="0"/>
            <a:r>
              <a:rPr lang="ru-RU" sz="3200" b="1" dirty="0" smtClean="0">
                <a:solidFill>
                  <a:srgbClr val="FF0000"/>
                </a:solidFill>
              </a:rPr>
              <a:t>Знание гистологии и морфологии роговицы.</a:t>
            </a:r>
            <a:br>
              <a:rPr lang="ru-RU" sz="3200" b="1" dirty="0" smtClean="0">
                <a:solidFill>
                  <a:srgbClr val="FF0000"/>
                </a:solidFill>
              </a:rPr>
            </a:br>
            <a:r>
              <a:rPr lang="ru-RU" sz="2800" b="1" dirty="0" smtClean="0"/>
              <a:t>В </a:t>
            </a:r>
            <a:r>
              <a:rPr lang="ru-RU" sz="2800" b="1" dirty="0"/>
              <a:t>КАКИХ СЛОЯХ РОГОВИЦЫ </a:t>
            </a:r>
            <a:r>
              <a:rPr lang="ru-RU" sz="2800" b="1" dirty="0" smtClean="0"/>
              <a:t/>
            </a:r>
            <a:br>
              <a:rPr lang="ru-RU" sz="2800" b="1" dirty="0" smtClean="0"/>
            </a:br>
            <a:r>
              <a:rPr lang="ru-RU" sz="2800" b="1" dirty="0" smtClean="0"/>
              <a:t>ПРОИСХОДИТ </a:t>
            </a:r>
            <a:r>
              <a:rPr lang="ru-RU" sz="2800" b="1" dirty="0"/>
              <a:t>ИЗМЕНЕНИЕ ЕЁ ТОЛЩИНЫ</a:t>
            </a:r>
            <a:r>
              <a:rPr lang="ru-RU" sz="2800" b="1" dirty="0" smtClean="0"/>
              <a:t>?</a:t>
            </a:r>
            <a:endParaRPr lang="en-AU" sz="2800" dirty="0" smtClean="0"/>
          </a:p>
        </p:txBody>
      </p:sp>
      <p:sp>
        <p:nvSpPr>
          <p:cNvPr id="10243" name="Rectangle 3"/>
          <p:cNvSpPr>
            <a:spLocks noGrp="1" noChangeArrowheads="1"/>
          </p:cNvSpPr>
          <p:nvPr>
            <p:ph type="body" sz="half" idx="1"/>
          </p:nvPr>
        </p:nvSpPr>
        <p:spPr>
          <a:xfrm>
            <a:off x="246063" y="1600200"/>
            <a:ext cx="5926137" cy="4960938"/>
          </a:xfrm>
        </p:spPr>
        <p:txBody>
          <a:bodyPr>
            <a:normAutofit fontScale="77500" lnSpcReduction="20000"/>
          </a:bodyPr>
          <a:lstStyle/>
          <a:p>
            <a:r>
              <a:rPr lang="en-AU" i="1" dirty="0" smtClean="0">
                <a:solidFill>
                  <a:srgbClr val="00FF00"/>
                </a:solidFill>
              </a:rPr>
              <a:t>    </a:t>
            </a:r>
            <a:r>
              <a:rPr lang="ru-RU" sz="2800" b="1" dirty="0"/>
              <a:t>Изучение этого вопроса проведено на уровне гистологических исследований и конфокальной  микроскопии.</a:t>
            </a:r>
            <a:endParaRPr lang="uk-UA" sz="2800" dirty="0"/>
          </a:p>
          <a:p>
            <a:pPr marL="0" indent="0">
              <a:buNone/>
            </a:pPr>
            <a:r>
              <a:rPr lang="ru-RU" sz="2800" b="1" dirty="0"/>
              <a:t> </a:t>
            </a:r>
            <a:endParaRPr lang="uk-UA" sz="2800" dirty="0"/>
          </a:p>
          <a:p>
            <a:pPr lvl="0" eaLnBrk="0" fontAlgn="base" hangingPunct="0">
              <a:buFont typeface="Wingdings" panose="05000000000000000000" pitchFamily="2" charset="2"/>
              <a:buChar char="ü"/>
            </a:pPr>
            <a:r>
              <a:rPr lang="en-US" sz="2800" dirty="0" err="1">
                <a:effectLst>
                  <a:outerShdw blurRad="38100" dist="38100" dir="2700000" algn="tl">
                    <a:srgbClr val="000000"/>
                  </a:outerShdw>
                </a:effectLst>
              </a:rPr>
              <a:t>Mastubara</a:t>
            </a:r>
            <a:r>
              <a:rPr lang="en-US" sz="2800" dirty="0">
                <a:effectLst>
                  <a:outerShdw blurRad="38100" dist="38100" dir="2700000" algn="tl">
                    <a:srgbClr val="000000"/>
                  </a:outerShdw>
                </a:effectLst>
              </a:rPr>
              <a:t> M</a:t>
            </a:r>
            <a:r>
              <a:rPr lang="ru-RU" sz="2800" dirty="0">
                <a:effectLst>
                  <a:outerShdw blurRad="38100" dist="38100" dir="2700000" algn="tl">
                    <a:srgbClr val="000000"/>
                  </a:outerShdw>
                </a:effectLst>
              </a:rPr>
              <a:t>, </a:t>
            </a:r>
            <a:r>
              <a:rPr lang="en-US" sz="2800" dirty="0" err="1">
                <a:effectLst>
                  <a:outerShdw blurRad="38100" dist="38100" dir="2700000" algn="tl">
                    <a:srgbClr val="000000"/>
                  </a:outerShdw>
                </a:effectLst>
              </a:rPr>
              <a:t>Kemei</a:t>
            </a:r>
            <a:r>
              <a:rPr lang="en-US" sz="2800" dirty="0">
                <a:effectLst>
                  <a:outerShdw blurRad="38100" dist="38100" dir="2700000" algn="tl">
                    <a:srgbClr val="000000"/>
                  </a:outerShdw>
                </a:effectLst>
              </a:rPr>
              <a:t> J</a:t>
            </a:r>
            <a:r>
              <a:rPr lang="ru-RU" sz="2800" dirty="0">
                <a:effectLst>
                  <a:outerShdw blurRad="38100" dist="38100" dir="2700000" algn="tl">
                    <a:srgbClr val="000000"/>
                  </a:outerShdw>
                </a:effectLst>
              </a:rPr>
              <a:t>, </a:t>
            </a:r>
            <a:r>
              <a:rPr lang="en-US" sz="2800" dirty="0">
                <a:effectLst>
                  <a:outerShdw blurRad="38100" dist="38100" dir="2700000" algn="tl">
                    <a:srgbClr val="000000"/>
                  </a:outerShdw>
                </a:effectLst>
              </a:rPr>
              <a:t>Takeda S</a:t>
            </a:r>
            <a:r>
              <a:rPr lang="ru-RU" sz="2800" dirty="0">
                <a:effectLst>
                  <a:outerShdw blurRad="38100" dist="38100" dir="2700000" algn="tl">
                    <a:srgbClr val="000000"/>
                  </a:outerShdw>
                </a:effectLst>
              </a:rPr>
              <a:t> (2004) – исследование на глазах кроликов ( 14 дней по 8 часов в сутки)</a:t>
            </a:r>
            <a:endParaRPr lang="uk-UA" sz="2800" dirty="0"/>
          </a:p>
          <a:p>
            <a:pPr lvl="0" eaLnBrk="0" fontAlgn="base" hangingPunct="0">
              <a:buFont typeface="Wingdings" panose="05000000000000000000" pitchFamily="2" charset="2"/>
              <a:buChar char="ü"/>
            </a:pPr>
            <a:r>
              <a:rPr lang="en-US" sz="2800" b="1" dirty="0" err="1"/>
              <a:t>Cheah</a:t>
            </a:r>
            <a:r>
              <a:rPr lang="en-US" sz="2800" b="1" dirty="0"/>
              <a:t> PS</a:t>
            </a:r>
            <a:r>
              <a:rPr lang="ru-RU" sz="2800" b="1" dirty="0"/>
              <a:t>, </a:t>
            </a:r>
            <a:r>
              <a:rPr lang="en-US" sz="2800" b="1" dirty="0" err="1"/>
              <a:t>Bariah</a:t>
            </a:r>
            <a:r>
              <a:rPr lang="en-US" sz="2800" b="1" dirty="0"/>
              <a:t> MA</a:t>
            </a:r>
            <a:r>
              <a:rPr lang="ru-RU" sz="2800" b="1" dirty="0"/>
              <a:t>, </a:t>
            </a:r>
            <a:r>
              <a:rPr lang="en-US" sz="2800" b="1" dirty="0" err="1"/>
              <a:t>Myint</a:t>
            </a:r>
            <a:r>
              <a:rPr lang="en-US" sz="2800" b="1" dirty="0"/>
              <a:t> M</a:t>
            </a:r>
            <a:r>
              <a:rPr lang="ru-RU" sz="2800" b="1" dirty="0"/>
              <a:t>, </a:t>
            </a:r>
            <a:r>
              <a:rPr lang="en-US" sz="2800" b="1" dirty="0"/>
              <a:t>Lye MS</a:t>
            </a:r>
            <a:r>
              <a:rPr lang="ru-RU" sz="2800" b="1" dirty="0"/>
              <a:t>, </a:t>
            </a:r>
            <a:r>
              <a:rPr lang="ru-RU" sz="2800" b="1" dirty="0" smtClean="0"/>
              <a:t>(2008)   </a:t>
            </a:r>
            <a:r>
              <a:rPr lang="ru-RU" sz="2800" b="1" dirty="0"/>
              <a:t>– исследование на глазах </a:t>
            </a:r>
            <a:r>
              <a:rPr lang="ru-RU" sz="2800" b="1" dirty="0" smtClean="0"/>
              <a:t>котов</a:t>
            </a:r>
          </a:p>
          <a:p>
            <a:pPr lvl="0" eaLnBrk="0" fontAlgn="base" hangingPunct="0">
              <a:buFont typeface="Wingdings" panose="05000000000000000000" pitchFamily="2" charset="2"/>
              <a:buChar char="ü"/>
            </a:pPr>
            <a:endParaRPr lang="uk-UA" sz="2800" dirty="0"/>
          </a:p>
          <a:p>
            <a:pPr eaLnBrk="0" fontAlgn="base" hangingPunct="0"/>
            <a:r>
              <a:rPr lang="ru-RU" sz="3800" dirty="0"/>
              <a:t> </a:t>
            </a:r>
            <a:r>
              <a:rPr lang="ru-RU" sz="3800" dirty="0">
                <a:effectLst>
                  <a:outerShdw blurRad="38100" dist="38100" dir="2700000" algn="tl">
                    <a:srgbClr val="000000"/>
                  </a:outerShdw>
                </a:effectLst>
              </a:rPr>
              <a:t> обнаружено истончение </a:t>
            </a:r>
            <a:r>
              <a:rPr lang="ru-RU" sz="3800" dirty="0" smtClean="0">
                <a:effectLst>
                  <a:outerShdw blurRad="38100" dist="38100" dir="2700000" algn="tl">
                    <a:srgbClr val="000000"/>
                  </a:outerShdw>
                </a:effectLst>
              </a:rPr>
              <a:t>центральной  </a:t>
            </a:r>
            <a:r>
              <a:rPr lang="ru-RU" sz="3800" dirty="0">
                <a:effectLst>
                  <a:outerShdw blurRad="38100" dist="38100" dir="2700000" algn="tl">
                    <a:srgbClr val="000000"/>
                  </a:outerShdw>
                </a:effectLst>
              </a:rPr>
              <a:t>и утолщение средней периферии эпителия </a:t>
            </a:r>
            <a:endParaRPr lang="uk-UA" sz="3800" dirty="0"/>
          </a:p>
          <a:p>
            <a:pPr marL="0" lvl="0" indent="0" eaLnBrk="0" fontAlgn="base" hangingPunct="0">
              <a:buNone/>
            </a:pPr>
            <a:r>
              <a:rPr lang="ru-RU" sz="3800" dirty="0" smtClean="0">
                <a:effectLst>
                  <a:outerShdw blurRad="38100" dist="38100" dir="2700000" algn="tl">
                    <a:srgbClr val="000000"/>
                  </a:outerShdw>
                </a:effectLst>
              </a:rPr>
              <a:t>  </a:t>
            </a:r>
          </a:p>
          <a:p>
            <a:pPr lvl="0" eaLnBrk="0" fontAlgn="base" hangingPunct="0"/>
            <a:endParaRPr lang="ru-RU" sz="2800" dirty="0" smtClean="0">
              <a:effectLst>
                <a:outerShdw blurRad="38100" dist="38100" dir="2700000" algn="tl">
                  <a:srgbClr val="000000"/>
                </a:outerShdw>
              </a:effectLst>
            </a:endParaRPr>
          </a:p>
          <a:p>
            <a:pPr marL="609600" indent="-609600" eaLnBrk="1" hangingPunct="1">
              <a:lnSpc>
                <a:spcPct val="90000"/>
              </a:lnSpc>
              <a:buFont typeface="Monotype Sorts" pitchFamily="2" charset="2"/>
              <a:buNone/>
            </a:pPr>
            <a:endParaRPr lang="en-AU" sz="2800" dirty="0" smtClean="0"/>
          </a:p>
        </p:txBody>
      </p:sp>
      <p:pic>
        <p:nvPicPr>
          <p:cNvPr id="10244" name="Picture 4" descr="IMG00007"/>
          <p:cNvPicPr>
            <a:picLocks noGrp="1" noChangeAspect="1" noChangeArrowheads="1"/>
          </p:cNvPicPr>
          <p:nvPr>
            <p:ph sz="quarter" idx="2"/>
          </p:nvPr>
        </p:nvPicPr>
        <p:blipFill>
          <a:blip r:embed="rId3" cstate="print">
            <a:lum bright="-36000"/>
          </a:blip>
          <a:stretch>
            <a:fillRect/>
          </a:stretch>
        </p:blipFill>
        <p:spPr>
          <a:xfrm>
            <a:off x="6324600" y="1628800"/>
            <a:ext cx="2454406" cy="2185988"/>
          </a:xfrm>
          <a:noFill/>
          <a:ln>
            <a:solidFill>
              <a:srgbClr val="FFFFFF"/>
            </a:solidFill>
          </a:ln>
        </p:spPr>
      </p:pic>
      <p:pic>
        <p:nvPicPr>
          <p:cNvPr id="10245" name="Picture 5"/>
          <p:cNvPicPr>
            <a:picLocks noChangeAspect="1" noChangeArrowheads="1"/>
          </p:cNvPicPr>
          <p:nvPr/>
        </p:nvPicPr>
        <p:blipFill>
          <a:blip r:embed="rId4" cstate="print"/>
          <a:srcRect l="3748" t="20313" r="52521" b="32291"/>
          <a:stretch>
            <a:fillRect/>
          </a:stretch>
        </p:blipFill>
        <p:spPr bwMode="auto">
          <a:xfrm>
            <a:off x="6324600" y="4221088"/>
            <a:ext cx="2438400" cy="19812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37473171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35496" y="44624"/>
            <a:ext cx="8229600" cy="1520651"/>
          </a:xfrm>
        </p:spPr>
        <p:txBody>
          <a:bodyPr>
            <a:normAutofit fontScale="90000"/>
          </a:bodyPr>
          <a:lstStyle/>
          <a:p>
            <a:pPr lvl="0"/>
            <a:r>
              <a:rPr lang="ru-RU" sz="2700" b="1" dirty="0" smtClean="0"/>
              <a:t>Гистоморфологические </a:t>
            </a:r>
            <a:r>
              <a:rPr lang="ru-RU" sz="2700" b="1" dirty="0"/>
              <a:t>исследования </a:t>
            </a:r>
            <a:r>
              <a:rPr lang="ru-RU" sz="2700" b="1" dirty="0" smtClean="0"/>
              <a:t/>
            </a:r>
            <a:br>
              <a:rPr lang="ru-RU" sz="2700" b="1" dirty="0" smtClean="0"/>
            </a:br>
            <a:r>
              <a:rPr lang="ru-RU" sz="2700" b="1" dirty="0" smtClean="0"/>
              <a:t>роговицы  </a:t>
            </a:r>
            <a:r>
              <a:rPr lang="ru-RU" sz="2700" b="1" dirty="0"/>
              <a:t>котов  через  4 и  8 часов, 4 и 14 дней. </a:t>
            </a:r>
            <a:r>
              <a:rPr lang="ru-RU" sz="2700" b="1" dirty="0" smtClean="0"/>
              <a:t>(постоянное </a:t>
            </a:r>
            <a:r>
              <a:rPr lang="ru-RU" sz="2700" b="1" dirty="0"/>
              <a:t>ношение линзы под закрытыми (сшитыми) веками</a:t>
            </a:r>
            <a:r>
              <a:rPr lang="ru-RU" sz="2700" b="1" dirty="0" smtClean="0"/>
              <a:t>!!</a:t>
            </a:r>
            <a:r>
              <a:rPr lang="uk-UA" dirty="0"/>
              <a:t/>
            </a:r>
            <a:br>
              <a:rPr lang="uk-UA" dirty="0"/>
            </a:br>
            <a:endParaRPr lang="en-US" sz="4400" dirty="0" smtClean="0"/>
          </a:p>
        </p:txBody>
      </p:sp>
      <p:pic>
        <p:nvPicPr>
          <p:cNvPr id="67587" name="Picture 3" descr="IMG00048"/>
          <p:cNvPicPr>
            <a:picLocks noChangeAspect="1" noChangeArrowheads="1"/>
          </p:cNvPicPr>
          <p:nvPr/>
        </p:nvPicPr>
        <p:blipFill>
          <a:blip r:embed="rId3" cstate="print">
            <a:lum contrast="36000"/>
          </a:blip>
          <a:srcRect l="27068" r="20837"/>
          <a:stretch>
            <a:fillRect/>
          </a:stretch>
        </p:blipFill>
        <p:spPr bwMode="auto">
          <a:xfrm>
            <a:off x="228600" y="1676400"/>
            <a:ext cx="3810000" cy="4876800"/>
          </a:xfrm>
          <a:prstGeom prst="rect">
            <a:avLst/>
          </a:prstGeom>
          <a:noFill/>
          <a:ln w="9525">
            <a:noFill/>
            <a:miter lim="800000"/>
            <a:headEnd/>
            <a:tailEnd/>
          </a:ln>
        </p:spPr>
      </p:pic>
      <p:sp>
        <p:nvSpPr>
          <p:cNvPr id="67588" name="Rectangle 4"/>
          <p:cNvSpPr>
            <a:spLocks noChangeArrowheads="1"/>
          </p:cNvSpPr>
          <p:nvPr/>
        </p:nvSpPr>
        <p:spPr bwMode="auto">
          <a:xfrm>
            <a:off x="1219200" y="6248400"/>
            <a:ext cx="1524000" cy="228600"/>
          </a:xfrm>
          <a:prstGeom prst="rect">
            <a:avLst/>
          </a:prstGeom>
          <a:solidFill>
            <a:schemeClr val="tx1"/>
          </a:solidFill>
          <a:ln w="9525">
            <a:solidFill>
              <a:schemeClr val="tx1"/>
            </a:solidFill>
            <a:miter lim="800000"/>
            <a:headEnd/>
            <a:tailEnd/>
          </a:ln>
        </p:spPr>
        <p:txBody>
          <a:bodyPr wrap="none" anchor="ctr"/>
          <a:lstStyle/>
          <a:p>
            <a:endParaRPr lang="en-US">
              <a:solidFill>
                <a:srgbClr val="000000"/>
              </a:solidFill>
            </a:endParaRPr>
          </a:p>
        </p:txBody>
      </p:sp>
      <p:sp>
        <p:nvSpPr>
          <p:cNvPr id="67589" name="Text Box 5"/>
          <p:cNvSpPr txBox="1">
            <a:spLocks noChangeArrowheads="1"/>
          </p:cNvSpPr>
          <p:nvPr/>
        </p:nvSpPr>
        <p:spPr bwMode="auto">
          <a:xfrm>
            <a:off x="914400" y="6096000"/>
            <a:ext cx="2590800" cy="457200"/>
          </a:xfrm>
          <a:prstGeom prst="rect">
            <a:avLst/>
          </a:prstGeom>
          <a:noFill/>
          <a:ln w="9525">
            <a:noFill/>
            <a:miter lim="800000"/>
            <a:headEnd/>
            <a:tailEnd/>
          </a:ln>
        </p:spPr>
        <p:txBody>
          <a:bodyPr>
            <a:spAutoFit/>
          </a:bodyPr>
          <a:lstStyle/>
          <a:p>
            <a:pPr>
              <a:spcBef>
                <a:spcPct val="50000"/>
              </a:spcBef>
            </a:pPr>
            <a:r>
              <a:rPr lang="en-US" sz="2400" b="1">
                <a:solidFill>
                  <a:srgbClr val="FFFF00"/>
                </a:solidFill>
              </a:rPr>
              <a:t>Compression</a:t>
            </a:r>
          </a:p>
        </p:txBody>
      </p:sp>
      <p:sp>
        <p:nvSpPr>
          <p:cNvPr id="67590" name="Rectangle 6"/>
          <p:cNvSpPr>
            <a:spLocks noChangeArrowheads="1"/>
          </p:cNvSpPr>
          <p:nvPr/>
        </p:nvSpPr>
        <p:spPr bwMode="auto">
          <a:xfrm>
            <a:off x="1600200" y="4038600"/>
            <a:ext cx="914400" cy="304800"/>
          </a:xfrm>
          <a:prstGeom prst="rect">
            <a:avLst/>
          </a:prstGeom>
          <a:solidFill>
            <a:schemeClr val="tx1"/>
          </a:solidFill>
          <a:ln w="9525">
            <a:solidFill>
              <a:schemeClr val="tx1"/>
            </a:solidFill>
            <a:miter lim="800000"/>
            <a:headEnd/>
            <a:tailEnd/>
          </a:ln>
        </p:spPr>
        <p:txBody>
          <a:bodyPr wrap="none" anchor="ctr"/>
          <a:lstStyle/>
          <a:p>
            <a:endParaRPr lang="en-US">
              <a:solidFill>
                <a:srgbClr val="000000"/>
              </a:solidFill>
            </a:endParaRPr>
          </a:p>
        </p:txBody>
      </p:sp>
      <p:sp>
        <p:nvSpPr>
          <p:cNvPr id="67591" name="Text Box 7"/>
          <p:cNvSpPr txBox="1">
            <a:spLocks noChangeArrowheads="1"/>
          </p:cNvSpPr>
          <p:nvPr/>
        </p:nvSpPr>
        <p:spPr bwMode="auto">
          <a:xfrm>
            <a:off x="1371600" y="3962400"/>
            <a:ext cx="2057400" cy="457200"/>
          </a:xfrm>
          <a:prstGeom prst="rect">
            <a:avLst/>
          </a:prstGeom>
          <a:noFill/>
          <a:ln w="9525">
            <a:noFill/>
            <a:miter lim="800000"/>
            <a:headEnd/>
            <a:tailEnd/>
          </a:ln>
        </p:spPr>
        <p:txBody>
          <a:bodyPr>
            <a:spAutoFit/>
          </a:bodyPr>
          <a:lstStyle/>
          <a:p>
            <a:pPr>
              <a:spcBef>
                <a:spcPct val="50000"/>
              </a:spcBef>
            </a:pPr>
            <a:r>
              <a:rPr lang="en-US" sz="2400" b="1">
                <a:solidFill>
                  <a:srgbClr val="FFFF00"/>
                </a:solidFill>
              </a:rPr>
              <a:t>Normal</a:t>
            </a:r>
          </a:p>
        </p:txBody>
      </p:sp>
      <p:pic>
        <p:nvPicPr>
          <p:cNvPr id="67592" name="Picture 8" descr="Control C1 4d Center"/>
          <p:cNvPicPr>
            <a:picLocks noChangeAspect="1" noChangeArrowheads="1"/>
          </p:cNvPicPr>
          <p:nvPr/>
        </p:nvPicPr>
        <p:blipFill>
          <a:blip r:embed="rId4" cstate="print">
            <a:lum bright="-6000" contrast="20000"/>
          </a:blip>
          <a:srcRect l="40848" t="39438" r="33099" b="42990"/>
          <a:stretch>
            <a:fillRect/>
          </a:stretch>
        </p:blipFill>
        <p:spPr bwMode="auto">
          <a:xfrm>
            <a:off x="4191000" y="1676400"/>
            <a:ext cx="4343400" cy="2209800"/>
          </a:xfrm>
          <a:prstGeom prst="rect">
            <a:avLst/>
          </a:prstGeom>
          <a:noFill/>
          <a:ln w="9525">
            <a:solidFill>
              <a:schemeClr val="bg1"/>
            </a:solidFill>
            <a:miter lim="800000"/>
            <a:headEnd/>
            <a:tailEnd/>
          </a:ln>
        </p:spPr>
      </p:pic>
      <p:pic>
        <p:nvPicPr>
          <p:cNvPr id="67593" name="Picture 9" descr="M C6 24h Center"/>
          <p:cNvPicPr>
            <a:picLocks noChangeAspect="1" noChangeArrowheads="1"/>
          </p:cNvPicPr>
          <p:nvPr/>
        </p:nvPicPr>
        <p:blipFill>
          <a:blip r:embed="rId5" cstate="print">
            <a:lum bright="-6000" contrast="20000"/>
          </a:blip>
          <a:srcRect l="57314" t="32890" r="18571" b="51051"/>
          <a:stretch>
            <a:fillRect/>
          </a:stretch>
        </p:blipFill>
        <p:spPr bwMode="auto">
          <a:xfrm>
            <a:off x="4191000" y="4267200"/>
            <a:ext cx="4343400" cy="20574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29477026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3" cstate="print"/>
          <a:srcRect l="20313" t="33333" r="53770" b="36459"/>
          <a:stretch>
            <a:fillRect/>
          </a:stretch>
        </p:blipFill>
        <p:spPr bwMode="auto">
          <a:xfrm>
            <a:off x="609600" y="533400"/>
            <a:ext cx="3733800" cy="3397250"/>
          </a:xfrm>
          <a:prstGeom prst="rect">
            <a:avLst/>
          </a:prstGeom>
          <a:noFill/>
          <a:ln w="9525">
            <a:solidFill>
              <a:schemeClr val="bg1"/>
            </a:solidFill>
            <a:miter lim="800000"/>
            <a:headEnd/>
            <a:tailEnd/>
          </a:ln>
        </p:spPr>
      </p:pic>
      <p:pic>
        <p:nvPicPr>
          <p:cNvPr id="20483" name="Picture 3" descr="slide2"/>
          <p:cNvPicPr>
            <a:picLocks noChangeAspect="1" noChangeArrowheads="1"/>
          </p:cNvPicPr>
          <p:nvPr/>
        </p:nvPicPr>
        <p:blipFill>
          <a:blip r:embed="rId4" cstate="print"/>
          <a:srcRect/>
          <a:stretch>
            <a:fillRect/>
          </a:stretch>
        </p:blipFill>
        <p:spPr bwMode="auto">
          <a:xfrm>
            <a:off x="4953000" y="152400"/>
            <a:ext cx="3733800" cy="2128838"/>
          </a:xfrm>
          <a:prstGeom prst="rect">
            <a:avLst/>
          </a:prstGeom>
          <a:noFill/>
          <a:ln w="9525">
            <a:noFill/>
            <a:miter lim="800000"/>
            <a:headEnd/>
            <a:tailEnd/>
          </a:ln>
        </p:spPr>
      </p:pic>
      <p:pic>
        <p:nvPicPr>
          <p:cNvPr id="20484" name="Picture 4" descr="slide4"/>
          <p:cNvPicPr>
            <a:picLocks noChangeAspect="1" noChangeArrowheads="1"/>
          </p:cNvPicPr>
          <p:nvPr/>
        </p:nvPicPr>
        <p:blipFill>
          <a:blip r:embed="rId5" cstate="print"/>
          <a:srcRect/>
          <a:stretch>
            <a:fillRect/>
          </a:stretch>
        </p:blipFill>
        <p:spPr bwMode="auto">
          <a:xfrm>
            <a:off x="4953000" y="2362200"/>
            <a:ext cx="3733800" cy="2139950"/>
          </a:xfrm>
          <a:prstGeom prst="rect">
            <a:avLst/>
          </a:prstGeom>
          <a:noFill/>
          <a:ln w="9525">
            <a:noFill/>
            <a:miter lim="800000"/>
            <a:headEnd/>
            <a:tailEnd/>
          </a:ln>
        </p:spPr>
      </p:pic>
      <p:pic>
        <p:nvPicPr>
          <p:cNvPr id="20485" name="Picture 5" descr="slide6"/>
          <p:cNvPicPr>
            <a:picLocks noChangeAspect="1" noChangeArrowheads="1"/>
          </p:cNvPicPr>
          <p:nvPr/>
        </p:nvPicPr>
        <p:blipFill>
          <a:blip r:embed="rId6" cstate="print"/>
          <a:srcRect/>
          <a:stretch>
            <a:fillRect/>
          </a:stretch>
        </p:blipFill>
        <p:spPr bwMode="auto">
          <a:xfrm>
            <a:off x="4953000" y="4641850"/>
            <a:ext cx="3733800" cy="2139950"/>
          </a:xfrm>
          <a:prstGeom prst="rect">
            <a:avLst/>
          </a:prstGeom>
          <a:noFill/>
          <a:ln w="9525">
            <a:noFill/>
            <a:miter lim="800000"/>
            <a:headEnd/>
            <a:tailEnd/>
          </a:ln>
        </p:spPr>
      </p:pic>
      <p:sp>
        <p:nvSpPr>
          <p:cNvPr id="20487" name="Text Box 7"/>
          <p:cNvSpPr txBox="1">
            <a:spLocks noChangeArrowheads="1"/>
          </p:cNvSpPr>
          <p:nvPr/>
        </p:nvSpPr>
        <p:spPr bwMode="auto">
          <a:xfrm>
            <a:off x="762000" y="457200"/>
            <a:ext cx="3309938" cy="519113"/>
          </a:xfrm>
          <a:prstGeom prst="rect">
            <a:avLst/>
          </a:prstGeom>
          <a:noFill/>
          <a:ln w="9525">
            <a:noFill/>
            <a:miter lim="800000"/>
            <a:headEnd/>
            <a:tailEnd/>
          </a:ln>
        </p:spPr>
        <p:txBody>
          <a:bodyPr wrap="none">
            <a:spAutoFit/>
          </a:bodyPr>
          <a:lstStyle/>
          <a:p>
            <a:r>
              <a:rPr lang="en-US" sz="2800" b="1">
                <a:solidFill>
                  <a:srgbClr val="FFFF00"/>
                </a:solidFill>
              </a:rPr>
              <a:t>Myopic Correction</a:t>
            </a:r>
          </a:p>
        </p:txBody>
      </p:sp>
    </p:spTree>
    <p:extLst>
      <p:ext uri="{BB962C8B-B14F-4D97-AF65-F5344CB8AC3E}">
        <p14:creationId xmlns:p14="http://schemas.microsoft.com/office/powerpoint/2010/main" val="20337672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yopia 14D Left 10x"/>
          <p:cNvPicPr>
            <a:picLocks noChangeAspect="1" noChangeArrowheads="1"/>
          </p:cNvPicPr>
          <p:nvPr/>
        </p:nvPicPr>
        <p:blipFill>
          <a:blip r:embed="rId3" cstate="print">
            <a:lum bright="-6000"/>
          </a:blip>
          <a:srcRect l="44229" t="5334" r="36539" b="1213"/>
          <a:stretch>
            <a:fillRect/>
          </a:stretch>
        </p:blipFill>
        <p:spPr bwMode="auto">
          <a:xfrm>
            <a:off x="1949896" y="262403"/>
            <a:ext cx="1600200" cy="6160770"/>
          </a:xfrm>
          <a:prstGeom prst="rect">
            <a:avLst/>
          </a:prstGeom>
          <a:noFill/>
          <a:ln w="9525">
            <a:solidFill>
              <a:schemeClr val="bg1"/>
            </a:solidFill>
            <a:miter lim="800000"/>
            <a:headEnd/>
            <a:tailEnd/>
          </a:ln>
        </p:spPr>
      </p:pic>
      <p:pic>
        <p:nvPicPr>
          <p:cNvPr id="30723" name="Picture 3" descr="Myopia 14D Center 10x"/>
          <p:cNvPicPr>
            <a:picLocks noChangeAspect="1" noChangeArrowheads="1"/>
          </p:cNvPicPr>
          <p:nvPr/>
        </p:nvPicPr>
        <p:blipFill>
          <a:blip r:embed="rId4" cstate="print">
            <a:lum bright="-12000"/>
          </a:blip>
          <a:srcRect l="46153" t="6548" r="28848"/>
          <a:stretch>
            <a:fillRect/>
          </a:stretch>
        </p:blipFill>
        <p:spPr bwMode="auto">
          <a:xfrm>
            <a:off x="3603436" y="262403"/>
            <a:ext cx="2080260" cy="6160770"/>
          </a:xfrm>
          <a:prstGeom prst="rect">
            <a:avLst/>
          </a:prstGeom>
          <a:noFill/>
          <a:ln w="9525">
            <a:solidFill>
              <a:schemeClr val="bg1"/>
            </a:solidFill>
            <a:miter lim="800000"/>
            <a:headEnd/>
            <a:tailEnd/>
          </a:ln>
        </p:spPr>
      </p:pic>
      <p:pic>
        <p:nvPicPr>
          <p:cNvPr id="30724" name="Picture 4" descr="Myopia 14D Right 10x"/>
          <p:cNvPicPr>
            <a:picLocks noChangeAspect="1" noChangeArrowheads="1"/>
          </p:cNvPicPr>
          <p:nvPr/>
        </p:nvPicPr>
        <p:blipFill>
          <a:blip r:embed="rId5" cstate="print">
            <a:lum bright="-6000"/>
          </a:blip>
          <a:srcRect l="47116" t="6549" r="33653"/>
          <a:stretch>
            <a:fillRect/>
          </a:stretch>
        </p:blipFill>
        <p:spPr bwMode="auto">
          <a:xfrm>
            <a:off x="5759896" y="262403"/>
            <a:ext cx="1600200" cy="6160770"/>
          </a:xfrm>
          <a:prstGeom prst="rect">
            <a:avLst/>
          </a:prstGeom>
          <a:noFill/>
          <a:ln w="9525">
            <a:solidFill>
              <a:schemeClr val="bg1"/>
            </a:solidFill>
            <a:miter lim="800000"/>
            <a:headEnd/>
            <a:tailEnd/>
          </a:ln>
        </p:spPr>
      </p:pic>
      <p:pic>
        <p:nvPicPr>
          <p:cNvPr id="30725" name="Picture 5" descr="Myopia 14D Far Left 10x"/>
          <p:cNvPicPr>
            <a:picLocks noChangeAspect="1" noChangeArrowheads="1"/>
          </p:cNvPicPr>
          <p:nvPr/>
        </p:nvPicPr>
        <p:blipFill>
          <a:blip r:embed="rId6" cstate="print"/>
          <a:srcRect l="50000" r="30769" b="1282"/>
          <a:stretch>
            <a:fillRect/>
          </a:stretch>
        </p:blipFill>
        <p:spPr bwMode="auto">
          <a:xfrm>
            <a:off x="273496" y="262403"/>
            <a:ext cx="1600200" cy="6160770"/>
          </a:xfrm>
          <a:prstGeom prst="rect">
            <a:avLst/>
          </a:prstGeom>
          <a:noFill/>
          <a:ln w="9525">
            <a:solidFill>
              <a:schemeClr val="bg1"/>
            </a:solidFill>
            <a:miter lim="800000"/>
            <a:headEnd/>
            <a:tailEnd/>
          </a:ln>
        </p:spPr>
      </p:pic>
      <p:pic>
        <p:nvPicPr>
          <p:cNvPr id="30726" name="Picture 6" descr="Myopia 14D Far Right 10x"/>
          <p:cNvPicPr>
            <a:picLocks noChangeAspect="1" noChangeArrowheads="1"/>
          </p:cNvPicPr>
          <p:nvPr/>
        </p:nvPicPr>
        <p:blipFill>
          <a:blip r:embed="rId7" cstate="print"/>
          <a:srcRect l="39423" t="13423" r="41347"/>
          <a:stretch>
            <a:fillRect/>
          </a:stretch>
        </p:blipFill>
        <p:spPr bwMode="auto">
          <a:xfrm>
            <a:off x="7436296" y="260895"/>
            <a:ext cx="1600200" cy="6192441"/>
          </a:xfrm>
          <a:prstGeom prst="rect">
            <a:avLst/>
          </a:prstGeom>
          <a:noFill/>
          <a:ln w="9525">
            <a:solidFill>
              <a:schemeClr val="bg1"/>
            </a:solidFill>
            <a:miter lim="800000"/>
            <a:headEnd/>
            <a:tailEnd/>
          </a:ln>
        </p:spPr>
      </p:pic>
      <p:sp>
        <p:nvSpPr>
          <p:cNvPr id="30727" name="Text Box 7"/>
          <p:cNvSpPr txBox="1">
            <a:spLocks noChangeArrowheads="1"/>
          </p:cNvSpPr>
          <p:nvPr/>
        </p:nvSpPr>
        <p:spPr bwMode="auto">
          <a:xfrm>
            <a:off x="3603436" y="2674981"/>
            <a:ext cx="2080260" cy="716068"/>
          </a:xfrm>
          <a:prstGeom prst="rect">
            <a:avLst/>
          </a:prstGeom>
          <a:noFill/>
          <a:ln w="9525">
            <a:noFill/>
            <a:miter lim="800000"/>
            <a:headEnd/>
            <a:tailEnd/>
          </a:ln>
        </p:spPr>
        <p:txBody>
          <a:bodyPr wrap="square">
            <a:spAutoFit/>
          </a:bodyPr>
          <a:lstStyle/>
          <a:p>
            <a:pPr algn="ctr"/>
            <a:r>
              <a:rPr lang="en-US" sz="2000" b="1"/>
              <a:t>Central</a:t>
            </a:r>
          </a:p>
          <a:p>
            <a:pPr algn="ctr"/>
            <a:r>
              <a:rPr lang="en-US" sz="2000" b="1"/>
              <a:t>Cornea</a:t>
            </a:r>
          </a:p>
        </p:txBody>
      </p:sp>
      <p:sp>
        <p:nvSpPr>
          <p:cNvPr id="30728" name="Text Box 8"/>
          <p:cNvSpPr txBox="1">
            <a:spLocks noChangeArrowheads="1"/>
          </p:cNvSpPr>
          <p:nvPr/>
        </p:nvSpPr>
        <p:spPr bwMode="auto">
          <a:xfrm>
            <a:off x="5759896" y="2729054"/>
            <a:ext cx="1600200" cy="1027120"/>
          </a:xfrm>
          <a:prstGeom prst="rect">
            <a:avLst/>
          </a:prstGeom>
          <a:noFill/>
          <a:ln w="9525">
            <a:noFill/>
            <a:miter lim="800000"/>
            <a:headEnd/>
            <a:tailEnd/>
          </a:ln>
        </p:spPr>
        <p:txBody>
          <a:bodyPr wrap="square">
            <a:spAutoFit/>
          </a:bodyPr>
          <a:lstStyle/>
          <a:p>
            <a:pPr algn="ctr"/>
            <a:r>
              <a:rPr lang="en-US" sz="2000" b="1"/>
              <a:t>Mid</a:t>
            </a:r>
          </a:p>
          <a:p>
            <a:pPr algn="ctr"/>
            <a:r>
              <a:rPr lang="en-US" sz="2000" b="1"/>
              <a:t>Peripheral</a:t>
            </a:r>
          </a:p>
          <a:p>
            <a:pPr algn="ctr"/>
            <a:endParaRPr lang="en-US" sz="2000" b="1"/>
          </a:p>
        </p:txBody>
      </p:sp>
      <p:sp>
        <p:nvSpPr>
          <p:cNvPr id="30729" name="Text Box 9"/>
          <p:cNvSpPr txBox="1">
            <a:spLocks noChangeArrowheads="1"/>
          </p:cNvSpPr>
          <p:nvPr/>
        </p:nvSpPr>
        <p:spPr bwMode="auto">
          <a:xfrm>
            <a:off x="7358191" y="2970158"/>
            <a:ext cx="1640205" cy="405016"/>
          </a:xfrm>
          <a:prstGeom prst="rect">
            <a:avLst/>
          </a:prstGeom>
          <a:noFill/>
          <a:ln w="9525">
            <a:noFill/>
            <a:miter lim="800000"/>
            <a:headEnd/>
            <a:tailEnd/>
          </a:ln>
        </p:spPr>
        <p:txBody>
          <a:bodyPr wrap="square">
            <a:spAutoFit/>
          </a:bodyPr>
          <a:lstStyle/>
          <a:p>
            <a:r>
              <a:rPr lang="en-US" sz="2000" b="1"/>
              <a:t> Peripheral</a:t>
            </a:r>
          </a:p>
        </p:txBody>
      </p:sp>
      <p:sp>
        <p:nvSpPr>
          <p:cNvPr id="30730" name="Text Box 10"/>
          <p:cNvSpPr txBox="1">
            <a:spLocks noChangeArrowheads="1"/>
          </p:cNvSpPr>
          <p:nvPr/>
        </p:nvSpPr>
        <p:spPr bwMode="auto">
          <a:xfrm>
            <a:off x="1937037" y="2751181"/>
            <a:ext cx="1536859" cy="716068"/>
          </a:xfrm>
          <a:prstGeom prst="rect">
            <a:avLst/>
          </a:prstGeom>
          <a:noFill/>
          <a:ln w="9525">
            <a:noFill/>
            <a:miter lim="800000"/>
            <a:headEnd/>
            <a:tailEnd/>
          </a:ln>
        </p:spPr>
        <p:txBody>
          <a:bodyPr wrap="square">
            <a:spAutoFit/>
          </a:bodyPr>
          <a:lstStyle/>
          <a:p>
            <a:pPr algn="ctr"/>
            <a:r>
              <a:rPr lang="en-US" sz="2000" b="1"/>
              <a:t>Mid</a:t>
            </a:r>
          </a:p>
          <a:p>
            <a:pPr algn="ctr"/>
            <a:r>
              <a:rPr lang="en-US" sz="2000" b="1"/>
              <a:t>Peripheral</a:t>
            </a:r>
          </a:p>
        </p:txBody>
      </p:sp>
      <p:sp>
        <p:nvSpPr>
          <p:cNvPr id="30731" name="Text Box 11"/>
          <p:cNvSpPr txBox="1">
            <a:spLocks noChangeArrowheads="1"/>
          </p:cNvSpPr>
          <p:nvPr/>
        </p:nvSpPr>
        <p:spPr bwMode="auto">
          <a:xfrm>
            <a:off x="273496" y="2946346"/>
            <a:ext cx="1600200" cy="405016"/>
          </a:xfrm>
          <a:prstGeom prst="rect">
            <a:avLst/>
          </a:prstGeom>
          <a:noFill/>
          <a:ln w="9525">
            <a:noFill/>
            <a:miter lim="800000"/>
            <a:headEnd/>
            <a:tailEnd/>
          </a:ln>
        </p:spPr>
        <p:txBody>
          <a:bodyPr wrap="square">
            <a:spAutoFit/>
          </a:bodyPr>
          <a:lstStyle/>
          <a:p>
            <a:r>
              <a:rPr lang="en-US" sz="2000" b="1"/>
              <a:t>Peripheral</a:t>
            </a:r>
          </a:p>
        </p:txBody>
      </p:sp>
      <p:pic>
        <p:nvPicPr>
          <p:cNvPr id="30732" name="Picture 12" descr="IMG0006"/>
          <p:cNvPicPr>
            <a:picLocks noChangeAspect="1" noChangeArrowheads="1"/>
          </p:cNvPicPr>
          <p:nvPr/>
        </p:nvPicPr>
        <p:blipFill>
          <a:blip r:embed="rId8" cstate="print">
            <a:lum bright="6000"/>
          </a:blip>
          <a:srcRect l="20644" t="30498" r="22371" b="24255"/>
          <a:stretch>
            <a:fillRect/>
          </a:stretch>
        </p:blipFill>
        <p:spPr bwMode="auto">
          <a:xfrm>
            <a:off x="44896" y="3672353"/>
            <a:ext cx="4800600" cy="1760220"/>
          </a:xfrm>
          <a:prstGeom prst="rect">
            <a:avLst/>
          </a:prstGeom>
          <a:noFill/>
          <a:ln w="38100">
            <a:noFill/>
            <a:miter lim="800000"/>
            <a:headEnd/>
            <a:tailEnd/>
          </a:ln>
        </p:spPr>
      </p:pic>
      <p:pic>
        <p:nvPicPr>
          <p:cNvPr id="30733" name="Picture 13" descr="IMG0006"/>
          <p:cNvPicPr>
            <a:picLocks noChangeAspect="1" noChangeArrowheads="1"/>
          </p:cNvPicPr>
          <p:nvPr/>
        </p:nvPicPr>
        <p:blipFill>
          <a:blip r:embed="rId9" cstate="print">
            <a:lum bright="6000"/>
          </a:blip>
          <a:srcRect l="22371" t="30498" r="19623" b="25279"/>
          <a:stretch>
            <a:fillRect/>
          </a:stretch>
        </p:blipFill>
        <p:spPr bwMode="auto">
          <a:xfrm>
            <a:off x="4475926" y="3672353"/>
            <a:ext cx="4560570" cy="1760220"/>
          </a:xfrm>
          <a:prstGeom prst="rect">
            <a:avLst/>
          </a:prstGeom>
          <a:noFill/>
          <a:ln w="38100">
            <a:noFill/>
            <a:miter lim="800000"/>
            <a:headEnd/>
            <a:tailEnd/>
          </a:ln>
        </p:spPr>
      </p:pic>
      <p:sp>
        <p:nvSpPr>
          <p:cNvPr id="30734" name="Line 14"/>
          <p:cNvSpPr>
            <a:spLocks noChangeShapeType="1"/>
          </p:cNvSpPr>
          <p:nvPr/>
        </p:nvSpPr>
        <p:spPr bwMode="auto">
          <a:xfrm flipV="1">
            <a:off x="2635696" y="1647194"/>
            <a:ext cx="0" cy="2566179"/>
          </a:xfrm>
          <a:prstGeom prst="line">
            <a:avLst/>
          </a:prstGeom>
          <a:noFill/>
          <a:ln w="38100">
            <a:solidFill>
              <a:srgbClr val="FFFF00"/>
            </a:solidFill>
            <a:round/>
            <a:headEnd/>
            <a:tailEnd type="triangle" w="med" len="med"/>
          </a:ln>
        </p:spPr>
        <p:txBody>
          <a:bodyPr/>
          <a:lstStyle/>
          <a:p>
            <a:endParaRPr lang="en-US"/>
          </a:p>
        </p:txBody>
      </p:sp>
      <p:sp>
        <p:nvSpPr>
          <p:cNvPr id="30735" name="Line 15"/>
          <p:cNvSpPr>
            <a:spLocks noChangeShapeType="1"/>
          </p:cNvSpPr>
          <p:nvPr/>
        </p:nvSpPr>
        <p:spPr bwMode="auto">
          <a:xfrm flipV="1">
            <a:off x="6674296" y="1569431"/>
            <a:ext cx="0" cy="2643942"/>
          </a:xfrm>
          <a:prstGeom prst="line">
            <a:avLst/>
          </a:prstGeom>
          <a:noFill/>
          <a:ln w="38100">
            <a:solidFill>
              <a:srgbClr val="FFFF00"/>
            </a:solidFill>
            <a:round/>
            <a:headEnd/>
            <a:tailEnd type="triangle" w="med" len="med"/>
          </a:ln>
        </p:spPr>
        <p:txBody>
          <a:bodyPr/>
          <a:lstStyle/>
          <a:p>
            <a:endParaRPr lang="en-US"/>
          </a:p>
        </p:txBody>
      </p:sp>
    </p:spTree>
    <p:extLst>
      <p:ext uri="{BB962C8B-B14F-4D97-AF65-F5344CB8AC3E}">
        <p14:creationId xmlns:p14="http://schemas.microsoft.com/office/powerpoint/2010/main" val="28704563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a:t>Гистоморфологические исследования</a:t>
            </a:r>
            <a:r>
              <a:rPr lang="ru-RU" sz="3100" b="1" dirty="0" smtClean="0"/>
              <a:t>:</a:t>
            </a:r>
            <a:r>
              <a:rPr lang="en-US" altLang="uk-UA" sz="3100" b="1" dirty="0"/>
              <a:t> </a:t>
            </a:r>
            <a:r>
              <a:rPr lang="en-US" altLang="uk-UA" sz="2200" b="1" i="1" dirty="0" err="1"/>
              <a:t>Cheah</a:t>
            </a:r>
            <a:r>
              <a:rPr lang="en-US" altLang="uk-UA" sz="2200" b="1" i="1" dirty="0"/>
              <a:t> PS, </a:t>
            </a:r>
            <a:r>
              <a:rPr lang="en-US" altLang="uk-UA" sz="2200" b="1" i="1" dirty="0" err="1"/>
              <a:t>Bariah</a:t>
            </a:r>
            <a:r>
              <a:rPr lang="en-US" altLang="uk-UA" sz="2200" b="1" i="1" dirty="0"/>
              <a:t> MA, </a:t>
            </a:r>
            <a:r>
              <a:rPr lang="en-US" altLang="uk-UA" sz="2200" b="1" i="1" dirty="0" err="1"/>
              <a:t>Myint</a:t>
            </a:r>
            <a:r>
              <a:rPr lang="en-US" altLang="uk-UA" sz="2200" b="1" i="1" dirty="0"/>
              <a:t> M, Lye MS, 2008 –</a:t>
            </a:r>
            <a:r>
              <a:rPr lang="ru-RU" altLang="uk-UA" sz="2200" b="1" i="1" dirty="0"/>
              <a:t>исследование на глазах приматов. </a:t>
            </a:r>
            <a:endParaRPr lang="uk-UA" sz="2200" i="1" dirty="0"/>
          </a:p>
        </p:txBody>
      </p:sp>
      <p:sp>
        <p:nvSpPr>
          <p:cNvPr id="3" name="Объект 2"/>
          <p:cNvSpPr>
            <a:spLocks noGrp="1"/>
          </p:cNvSpPr>
          <p:nvPr>
            <p:ph sz="quarter" idx="13"/>
          </p:nvPr>
        </p:nvSpPr>
        <p:spPr/>
        <p:txBody>
          <a:bodyPr>
            <a:normAutofit lnSpcReduction="10000"/>
          </a:bodyPr>
          <a:lstStyle/>
          <a:p>
            <a:pPr marL="0" lvl="0" indent="0" eaLnBrk="0" fontAlgn="base" hangingPunct="0">
              <a:buNone/>
            </a:pPr>
            <a:r>
              <a:rPr lang="ru-RU" b="1" dirty="0"/>
              <a:t>В центральной части роговицы </a:t>
            </a:r>
            <a:r>
              <a:rPr lang="ru-RU" b="1" dirty="0" smtClean="0"/>
              <a:t>:  </a:t>
            </a:r>
          </a:p>
          <a:p>
            <a:pPr marL="0" lvl="0" indent="0" eaLnBrk="0" fontAlgn="base" hangingPunct="0">
              <a:buNone/>
            </a:pPr>
            <a:r>
              <a:rPr lang="ru-RU" b="1" dirty="0"/>
              <a:t> </a:t>
            </a:r>
            <a:r>
              <a:rPr lang="ru-RU" b="1" dirty="0" smtClean="0"/>
              <a:t> </a:t>
            </a:r>
            <a:r>
              <a:rPr lang="ru-RU" b="1" i="1" dirty="0" smtClean="0"/>
              <a:t>компрессия </a:t>
            </a:r>
            <a:r>
              <a:rPr lang="ru-RU" b="1" i="1" dirty="0"/>
              <a:t>клеток</a:t>
            </a:r>
            <a:endParaRPr lang="uk-UA" i="1" dirty="0"/>
          </a:p>
          <a:p>
            <a:pPr eaLnBrk="0" fontAlgn="base" hangingPunct="0"/>
            <a:r>
              <a:rPr lang="ru-RU" b="1" dirty="0"/>
              <a:t>- крыловидные клетки </a:t>
            </a:r>
            <a:r>
              <a:rPr lang="ru-RU" b="1" dirty="0" smtClean="0"/>
              <a:t>короче </a:t>
            </a:r>
            <a:endParaRPr lang="uk-UA" dirty="0"/>
          </a:p>
          <a:p>
            <a:pPr eaLnBrk="0" fontAlgn="base" hangingPunct="0"/>
            <a:r>
              <a:rPr lang="ru-RU" b="1" dirty="0"/>
              <a:t>-базальные клетки </a:t>
            </a:r>
            <a:r>
              <a:rPr lang="ru-RU" b="1" dirty="0" smtClean="0"/>
              <a:t>«</a:t>
            </a:r>
            <a:r>
              <a:rPr lang="ru-RU" b="1" dirty="0"/>
              <a:t>приземистее</a:t>
            </a:r>
            <a:r>
              <a:rPr lang="ru-RU" b="1" dirty="0" smtClean="0"/>
              <a:t>» </a:t>
            </a:r>
            <a:endParaRPr lang="uk-UA" dirty="0"/>
          </a:p>
          <a:p>
            <a:pPr eaLnBrk="0" fontAlgn="base" hangingPunct="0"/>
            <a:r>
              <a:rPr lang="ru-RU" b="1" dirty="0"/>
              <a:t> -количество базальных клеток не </a:t>
            </a:r>
            <a:r>
              <a:rPr lang="ru-RU" b="1" dirty="0" smtClean="0"/>
              <a:t>меняется</a:t>
            </a:r>
            <a:endParaRPr lang="uk-UA" dirty="0"/>
          </a:p>
          <a:p>
            <a:endParaRPr lang="uk-UA" dirty="0"/>
          </a:p>
        </p:txBody>
      </p:sp>
      <p:sp>
        <p:nvSpPr>
          <p:cNvPr id="4" name="Объект 3"/>
          <p:cNvSpPr>
            <a:spLocks noGrp="1"/>
          </p:cNvSpPr>
          <p:nvPr>
            <p:ph sz="quarter" idx="14"/>
          </p:nvPr>
        </p:nvSpPr>
        <p:spPr/>
        <p:txBody>
          <a:bodyPr>
            <a:normAutofit fontScale="92500" lnSpcReduction="20000"/>
          </a:bodyPr>
          <a:lstStyle/>
          <a:p>
            <a:pPr marL="0" lvl="0" indent="0" eaLnBrk="0" fontAlgn="base" hangingPunct="0">
              <a:buNone/>
            </a:pPr>
            <a:r>
              <a:rPr lang="ru-RU" b="1" dirty="0"/>
              <a:t>В </a:t>
            </a:r>
            <a:r>
              <a:rPr lang="ru-RU" b="1" dirty="0" err="1"/>
              <a:t>парацентральной</a:t>
            </a:r>
            <a:r>
              <a:rPr lang="ru-RU" b="1" dirty="0"/>
              <a:t> </a:t>
            </a:r>
            <a:r>
              <a:rPr lang="ru-RU" b="1" dirty="0" smtClean="0"/>
              <a:t>зоне:</a:t>
            </a:r>
          </a:p>
          <a:p>
            <a:pPr marL="0" lvl="0" indent="0" eaLnBrk="0" fontAlgn="base" hangingPunct="0">
              <a:buNone/>
            </a:pPr>
            <a:r>
              <a:rPr lang="ru-RU" b="1" dirty="0" smtClean="0"/>
              <a:t> </a:t>
            </a:r>
            <a:r>
              <a:rPr lang="ru-RU" b="1" dirty="0"/>
              <a:t> </a:t>
            </a:r>
            <a:r>
              <a:rPr lang="ru-RU" b="1" dirty="0" smtClean="0"/>
              <a:t>   </a:t>
            </a:r>
            <a:r>
              <a:rPr lang="ru-RU" b="1" i="1" dirty="0" smtClean="0"/>
              <a:t>утолщение</a:t>
            </a:r>
            <a:endParaRPr lang="uk-UA" i="1" dirty="0"/>
          </a:p>
          <a:p>
            <a:pPr eaLnBrk="0" fontAlgn="base" hangingPunct="0"/>
            <a:r>
              <a:rPr lang="ru-RU" b="1" dirty="0" smtClean="0"/>
              <a:t>- </a:t>
            </a:r>
            <a:r>
              <a:rPr lang="ru-RU" b="1" dirty="0"/>
              <a:t>Сквамозные клетки имеют большие размеры и овальные ядра</a:t>
            </a:r>
            <a:endParaRPr lang="uk-UA" dirty="0"/>
          </a:p>
          <a:p>
            <a:pPr eaLnBrk="0" fontAlgn="base" hangingPunct="0"/>
            <a:r>
              <a:rPr lang="ru-RU" b="1" dirty="0"/>
              <a:t> – эксфолиация клеток идёт </a:t>
            </a:r>
            <a:r>
              <a:rPr lang="ru-RU" b="1" dirty="0" smtClean="0"/>
              <a:t>дольше</a:t>
            </a:r>
          </a:p>
          <a:p>
            <a:pPr eaLnBrk="0" fontAlgn="base" hangingPunct="0"/>
            <a:r>
              <a:rPr lang="ru-RU" b="1" dirty="0" smtClean="0"/>
              <a:t> </a:t>
            </a:r>
            <a:r>
              <a:rPr lang="ru-RU" b="1" dirty="0"/>
              <a:t>- не отмечено увеличения слоёв эпителия</a:t>
            </a:r>
            <a:endParaRPr lang="uk-UA" dirty="0"/>
          </a:p>
          <a:p>
            <a:pPr marL="0" indent="0" eaLnBrk="0" fontAlgn="base" hangingPunct="0">
              <a:buNone/>
            </a:pPr>
            <a:endParaRPr lang="uk-UA" dirty="0"/>
          </a:p>
          <a:p>
            <a:endParaRPr lang="uk-UA" dirty="0"/>
          </a:p>
        </p:txBody>
      </p:sp>
    </p:spTree>
    <p:extLst>
      <p:ext uri="{BB962C8B-B14F-4D97-AF65-F5344CB8AC3E}">
        <p14:creationId xmlns:p14="http://schemas.microsoft.com/office/powerpoint/2010/main" val="2735464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784976" cy="5976664"/>
          </a:xfrm>
        </p:spPr>
        <p:txBody>
          <a:bodyPr>
            <a:normAutofit fontScale="92500" lnSpcReduction="10000"/>
          </a:bodyPr>
          <a:lstStyle/>
          <a:p>
            <a:pPr lvl="0"/>
            <a:r>
              <a:rPr lang="ru-RU" b="1" dirty="0"/>
              <a:t>Не отмечено нарушения структуры микроворсинок, </a:t>
            </a:r>
            <a:r>
              <a:rPr lang="ru-RU" b="1" dirty="0" err="1"/>
              <a:t>десмосомных</a:t>
            </a:r>
            <a:r>
              <a:rPr lang="ru-RU" b="1" dirty="0"/>
              <a:t> связей. </a:t>
            </a:r>
            <a:endParaRPr lang="ru-RU" b="1" dirty="0" smtClean="0"/>
          </a:p>
          <a:p>
            <a:pPr lvl="0"/>
            <a:endParaRPr lang="uk-UA" dirty="0"/>
          </a:p>
          <a:p>
            <a:r>
              <a:rPr lang="ru-RU" b="1" dirty="0" err="1"/>
              <a:t>Ортокератологические</a:t>
            </a:r>
            <a:r>
              <a:rPr lang="ru-RU" b="1" dirty="0"/>
              <a:t> линзы не вызывают </a:t>
            </a:r>
            <a:r>
              <a:rPr lang="ru-RU" b="1" dirty="0" err="1"/>
              <a:t>прогибания</a:t>
            </a:r>
            <a:r>
              <a:rPr lang="ru-RU" b="1" dirty="0"/>
              <a:t> роговицы и её деформации</a:t>
            </a:r>
            <a:r>
              <a:rPr lang="ru-RU" b="1" dirty="0" smtClean="0"/>
              <a:t>.</a:t>
            </a:r>
          </a:p>
          <a:p>
            <a:endParaRPr lang="uk-UA" dirty="0"/>
          </a:p>
          <a:p>
            <a:r>
              <a:rPr lang="ru-RU" dirty="0"/>
              <a:t>ОК не оказывают </a:t>
            </a:r>
            <a:r>
              <a:rPr lang="ru-RU" dirty="0" smtClean="0"/>
              <a:t>действия:</a:t>
            </a:r>
          </a:p>
          <a:p>
            <a:endParaRPr lang="ru-RU" dirty="0" smtClean="0"/>
          </a:p>
          <a:p>
            <a:pPr>
              <a:buFont typeface="Wingdings" panose="05000000000000000000" pitchFamily="2" charset="2"/>
              <a:buChar char="Ø"/>
            </a:pPr>
            <a:r>
              <a:rPr lang="ru-RU" dirty="0" smtClean="0"/>
              <a:t> </a:t>
            </a:r>
            <a:r>
              <a:rPr lang="ru-RU" dirty="0"/>
              <a:t>на заднюю поверхность роговицы </a:t>
            </a:r>
            <a:r>
              <a:rPr lang="ru-RU" sz="2400" dirty="0" smtClean="0"/>
              <a:t>(</a:t>
            </a:r>
            <a:r>
              <a:rPr lang="uk-UA" sz="2400" dirty="0" smtClean="0"/>
              <a:t>Villa-Collar </a:t>
            </a:r>
            <a:r>
              <a:rPr lang="uk-UA" sz="2400" dirty="0"/>
              <a:t>C, </a:t>
            </a:r>
            <a:r>
              <a:rPr lang="ru-RU" sz="2400" dirty="0" smtClean="0"/>
              <a:t>2009)</a:t>
            </a:r>
          </a:p>
          <a:p>
            <a:endParaRPr lang="ru-RU" dirty="0" smtClean="0"/>
          </a:p>
          <a:p>
            <a:pPr>
              <a:buFont typeface="Wingdings" panose="05000000000000000000" pitchFamily="2" charset="2"/>
              <a:buChar char="Ø"/>
            </a:pPr>
            <a:r>
              <a:rPr lang="ru-RU" dirty="0" smtClean="0"/>
              <a:t> на структуру </a:t>
            </a:r>
            <a:r>
              <a:rPr lang="ru-RU" dirty="0"/>
              <a:t>дренажной зоны глаза </a:t>
            </a:r>
            <a:r>
              <a:rPr lang="ru-RU" sz="2400" dirty="0" smtClean="0"/>
              <a:t>(</a:t>
            </a:r>
            <a:r>
              <a:rPr lang="uk-UA" sz="2400" dirty="0" smtClean="0"/>
              <a:t>Nieto-Bona </a:t>
            </a:r>
            <a:r>
              <a:rPr lang="uk-UA" sz="2400" dirty="0"/>
              <a:t>A, </a:t>
            </a:r>
            <a:r>
              <a:rPr lang="ru-RU" sz="2400" dirty="0"/>
              <a:t> </a:t>
            </a:r>
            <a:r>
              <a:rPr lang="ru-RU" sz="2400" dirty="0" smtClean="0"/>
              <a:t>  2011)</a:t>
            </a:r>
          </a:p>
          <a:p>
            <a:endParaRPr lang="ru-RU" dirty="0" smtClean="0"/>
          </a:p>
          <a:p>
            <a:pPr>
              <a:buFont typeface="Wingdings" panose="05000000000000000000" pitchFamily="2" charset="2"/>
              <a:buChar char="Ø"/>
            </a:pPr>
            <a:r>
              <a:rPr lang="ru-RU" dirty="0" smtClean="0"/>
              <a:t> на глубину </a:t>
            </a:r>
            <a:r>
              <a:rPr lang="ru-RU" dirty="0"/>
              <a:t>передней камеры </a:t>
            </a:r>
            <a:r>
              <a:rPr lang="ru-RU" sz="2400" dirty="0" smtClean="0"/>
              <a:t>(</a:t>
            </a:r>
            <a:r>
              <a:rPr lang="uk-UA" sz="2400" dirty="0" err="1" smtClean="0"/>
              <a:t>Xie</a:t>
            </a:r>
            <a:r>
              <a:rPr lang="uk-UA" sz="2400" dirty="0" smtClean="0"/>
              <a:t> </a:t>
            </a:r>
            <a:r>
              <a:rPr lang="uk-UA" sz="2400" dirty="0"/>
              <a:t>PY </a:t>
            </a:r>
            <a:r>
              <a:rPr lang="ru-RU" sz="2400" dirty="0"/>
              <a:t> </a:t>
            </a:r>
            <a:r>
              <a:rPr lang="ru-RU" sz="2400" dirty="0" smtClean="0"/>
              <a:t>2007)</a:t>
            </a:r>
            <a:endParaRPr lang="uk-UA" sz="2400" dirty="0"/>
          </a:p>
          <a:p>
            <a:endParaRPr lang="uk-UA" dirty="0"/>
          </a:p>
        </p:txBody>
      </p:sp>
    </p:spTree>
    <p:extLst>
      <p:ext uri="{BB962C8B-B14F-4D97-AF65-F5344CB8AC3E}">
        <p14:creationId xmlns:p14="http://schemas.microsoft.com/office/powerpoint/2010/main" val="24235255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333375"/>
            <a:ext cx="8229600" cy="1081088"/>
          </a:xfrm>
        </p:spPr>
        <p:txBody>
          <a:bodyPr/>
          <a:lstStyle/>
          <a:p>
            <a:pPr>
              <a:defRPr/>
            </a:pPr>
            <a:r>
              <a:rPr lang="ru-RU" sz="3200" i="1" dirty="0" smtClean="0"/>
              <a:t>Гистохимические исследования.</a:t>
            </a:r>
            <a:br>
              <a:rPr lang="ru-RU" sz="3200" i="1" dirty="0" smtClean="0"/>
            </a:br>
            <a:r>
              <a:rPr lang="en-US" sz="2000" dirty="0" err="1">
                <a:latin typeface="Arial Black" panose="020B0A04020102020204" pitchFamily="34" charset="0"/>
              </a:rPr>
              <a:t>Mastubara</a:t>
            </a:r>
            <a:r>
              <a:rPr lang="en-US" sz="2000" dirty="0">
                <a:latin typeface="Arial Black" panose="020B0A04020102020204" pitchFamily="34" charset="0"/>
              </a:rPr>
              <a:t> M, </a:t>
            </a:r>
            <a:r>
              <a:rPr lang="en-US" sz="2000" dirty="0" err="1">
                <a:latin typeface="Arial Black" panose="020B0A04020102020204" pitchFamily="34" charset="0"/>
              </a:rPr>
              <a:t>Kemei</a:t>
            </a:r>
            <a:r>
              <a:rPr lang="en-US" sz="2000" dirty="0">
                <a:latin typeface="Arial Black" panose="020B0A04020102020204" pitchFamily="34" charset="0"/>
              </a:rPr>
              <a:t> J, Takeda S (2004) – </a:t>
            </a:r>
            <a:r>
              <a:rPr lang="ru-RU" sz="2000" dirty="0">
                <a:latin typeface="Arial Black" panose="020B0A04020102020204" pitchFamily="34" charset="0"/>
              </a:rPr>
              <a:t>исследование на глазах кроликов. </a:t>
            </a:r>
            <a:r>
              <a:rPr lang="ru-RU" sz="3200" dirty="0">
                <a:latin typeface="Arial Black" panose="020B0A04020102020204" pitchFamily="34" charset="0"/>
              </a:rPr>
              <a:t/>
            </a:r>
            <a:br>
              <a:rPr lang="ru-RU" sz="3200" dirty="0">
                <a:latin typeface="Arial Black" panose="020B0A04020102020204" pitchFamily="34" charset="0"/>
              </a:rPr>
            </a:br>
            <a:endParaRPr lang="uk-UA" sz="3200" i="1" dirty="0"/>
          </a:p>
        </p:txBody>
      </p:sp>
      <p:sp>
        <p:nvSpPr>
          <p:cNvPr id="3" name="Объект 2"/>
          <p:cNvSpPr>
            <a:spLocks noGrp="1"/>
          </p:cNvSpPr>
          <p:nvPr>
            <p:ph idx="1"/>
          </p:nvPr>
        </p:nvSpPr>
        <p:spPr>
          <a:xfrm>
            <a:off x="467544" y="1484784"/>
            <a:ext cx="8208912" cy="5112568"/>
          </a:xfrm>
        </p:spPr>
        <p:txBody>
          <a:bodyPr/>
          <a:lstStyle/>
          <a:p>
            <a:pPr>
              <a:defRPr/>
            </a:pP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После 14 дневного ношение линз продолжительностью по 8 часов в сутки </a:t>
            </a:r>
            <a:r>
              <a:rPr lang="ru-RU" sz="1600" i="1"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не обнаружено изменений в структуре </a:t>
            </a:r>
            <a:r>
              <a:rPr lang="ru-RU" sz="1600" i="1" dirty="0" err="1" smtClean="0">
                <a:latin typeface="Arial Unicode MS" panose="020B0604020202020204" pitchFamily="34" charset="-128"/>
                <a:ea typeface="Arial Unicode MS" panose="020B0604020202020204" pitchFamily="34" charset="-128"/>
                <a:cs typeface="Arial Unicode MS" panose="020B0604020202020204" pitchFamily="34" charset="-128"/>
              </a:rPr>
              <a:t>гликогеновых</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 гранул и нарушения продукции гликогена клетками. Отмечен большее количество митоз в центральной части, чем в </a:t>
            </a:r>
            <a:r>
              <a:rPr lang="ru-RU" sz="1600" i="1" dirty="0" err="1" smtClean="0">
                <a:latin typeface="Arial Unicode MS" panose="020B0604020202020204" pitchFamily="34" charset="-128"/>
                <a:ea typeface="Arial Unicode MS" panose="020B0604020202020204" pitchFamily="34" charset="-128"/>
                <a:cs typeface="Arial Unicode MS" panose="020B0604020202020204" pitchFamily="34" charset="-128"/>
              </a:rPr>
              <a:t>парацентральной</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 </a:t>
            </a:r>
          </a:p>
          <a:p>
            <a:pPr>
              <a:defRPr/>
            </a:pPr>
            <a:endPar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a:defRPr/>
            </a:pP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Гистохимический анализ показал  некоторую  активность </a:t>
            </a:r>
            <a:r>
              <a:rPr lang="ru-RU" sz="1600" i="1" dirty="0" err="1" smtClean="0">
                <a:latin typeface="Arial Unicode MS" panose="020B0604020202020204" pitchFamily="34" charset="-128"/>
                <a:ea typeface="Arial Unicode MS" panose="020B0604020202020204" pitchFamily="34" charset="-128"/>
                <a:cs typeface="Arial Unicode MS" panose="020B0604020202020204" pitchFamily="34" charset="-128"/>
              </a:rPr>
              <a:t>лактатдегидрогеназы</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 в центре роговицы и незначительное повышение активности бета-</a:t>
            </a:r>
            <a:r>
              <a:rPr lang="ru-RU" sz="1600" i="1" dirty="0" err="1" smtClean="0">
                <a:latin typeface="Arial Unicode MS" panose="020B0604020202020204" pitchFamily="34" charset="-128"/>
                <a:ea typeface="Arial Unicode MS" panose="020B0604020202020204" pitchFamily="34" charset="-128"/>
                <a:cs typeface="Arial Unicode MS" panose="020B0604020202020204" pitchFamily="34" charset="-128"/>
              </a:rPr>
              <a:t>глукоронидазы</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 и щелочной фосфатазы в </a:t>
            </a:r>
            <a:r>
              <a:rPr lang="ru-RU" sz="1600" i="1" dirty="0" err="1" smtClean="0">
                <a:latin typeface="Arial Unicode MS" panose="020B0604020202020204" pitchFamily="34" charset="-128"/>
                <a:ea typeface="Arial Unicode MS" panose="020B0604020202020204" pitchFamily="34" charset="-128"/>
                <a:cs typeface="Arial Unicode MS" panose="020B0604020202020204" pitchFamily="34" charset="-128"/>
              </a:rPr>
              <a:t>парацентральном</a:t>
            </a: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 отделе роговицы.</a:t>
            </a:r>
          </a:p>
          <a:p>
            <a:pPr>
              <a:defRPr/>
            </a:pPr>
            <a:endPar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a:defRPr/>
            </a:pPr>
            <a:r>
              <a:rPr lang="ru-RU" sz="1600" i="1" dirty="0" smtClean="0">
                <a:latin typeface="Arial Unicode MS" panose="020B0604020202020204" pitchFamily="34" charset="-128"/>
                <a:ea typeface="Arial Unicode MS" panose="020B0604020202020204" pitchFamily="34" charset="-128"/>
                <a:cs typeface="Arial Unicode MS" panose="020B0604020202020204" pitchFamily="34" charset="-128"/>
              </a:rPr>
              <a:t>Гистохимические исследования показали отсутствие  заметного повреждения  функции  эпителиальных клеток.</a:t>
            </a:r>
          </a:p>
          <a:p>
            <a:pPr>
              <a:defRPr/>
            </a:pPr>
            <a:endParaRPr lang="ru-RU" sz="1600" i="1" dirty="0">
              <a:latin typeface="Arial Unicode MS" panose="020B0604020202020204" pitchFamily="34" charset="-128"/>
              <a:ea typeface="Arial Unicode MS" panose="020B0604020202020204" pitchFamily="34" charset="-128"/>
              <a:cs typeface="Arial Unicode MS" panose="020B0604020202020204" pitchFamily="34" charset="-128"/>
            </a:endParaRPr>
          </a:p>
          <a:p>
            <a:pPr>
              <a:defRPr/>
            </a:pPr>
            <a:r>
              <a:rPr lang="uk-UA" sz="1600" b="1" i="1" dirty="0" smtClean="0"/>
              <a:t>ГИСТОХИМИЧЕСКИЕ ИССЛЕДОВАНИЯ КОСВЕННО ГОВОРЯТ ОБ ОТСУТСТВИИ ЗНАЧИМОЙ ДЛЯ РОГОВИЦЫ ГИПОКСИИ.</a:t>
            </a:r>
            <a:endParaRPr lang="uk-UA" sz="1600" dirty="0" smtClean="0"/>
          </a:p>
          <a:p>
            <a:pPr>
              <a:defRPr/>
            </a:pPr>
            <a:endParaRPr lang="uk-UA" sz="1600" i="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1534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7920880" cy="1575048"/>
          </a:xfrm>
        </p:spPr>
        <p:txBody>
          <a:bodyPr>
            <a:noAutofit/>
          </a:bodyPr>
          <a:lstStyle/>
          <a:p>
            <a:r>
              <a:rPr lang="ru-RU" sz="2800" b="1" i="1" dirty="0"/>
              <a:t>Биохимические </a:t>
            </a:r>
            <a:r>
              <a:rPr lang="ru-RU" sz="2800" b="1" i="1" dirty="0" smtClean="0"/>
              <a:t>исследования</a:t>
            </a:r>
            <a:br>
              <a:rPr lang="ru-RU" sz="2800" b="1" i="1" dirty="0" smtClean="0"/>
            </a:br>
            <a:r>
              <a:rPr lang="ru-RU" sz="2800" b="1" i="1" dirty="0" smtClean="0"/>
              <a:t> </a:t>
            </a:r>
            <a:r>
              <a:rPr lang="ru-RU" sz="2800" b="1" i="1" dirty="0"/>
              <a:t>концентрации ТБК реактивных продуктов в слезе через 7  и 30 дней после начала пользования ОК линзами  </a:t>
            </a:r>
            <a:r>
              <a:rPr lang="en-US" sz="2800" b="1" i="1" dirty="0" smtClean="0"/>
              <a:t/>
            </a:r>
            <a:br>
              <a:rPr lang="en-US" sz="2800" b="1" i="1" dirty="0" smtClean="0"/>
            </a:br>
            <a:r>
              <a:rPr lang="ru-RU" sz="2800" b="1" i="1" dirty="0" smtClean="0"/>
              <a:t>(</a:t>
            </a:r>
            <a:r>
              <a:rPr lang="uk-UA" sz="2800" b="1" i="1" dirty="0" err="1"/>
              <a:t>Нагорский</a:t>
            </a:r>
            <a:r>
              <a:rPr lang="uk-UA" sz="2800" b="1" i="1" dirty="0"/>
              <a:t> П.Г. 2007</a:t>
            </a:r>
            <a:r>
              <a:rPr lang="ru-RU" sz="2800" b="1" i="1" dirty="0" smtClean="0"/>
              <a:t>)</a:t>
            </a:r>
            <a:endParaRPr lang="uk-UA" sz="2800" b="1" i="1" dirty="0"/>
          </a:p>
        </p:txBody>
      </p:sp>
      <p:sp>
        <p:nvSpPr>
          <p:cNvPr id="3" name="Объект 2"/>
          <p:cNvSpPr>
            <a:spLocks noGrp="1"/>
          </p:cNvSpPr>
          <p:nvPr>
            <p:ph idx="1"/>
          </p:nvPr>
        </p:nvSpPr>
        <p:spPr>
          <a:xfrm>
            <a:off x="457200" y="2099989"/>
            <a:ext cx="8229600" cy="3993307"/>
          </a:xfrm>
        </p:spPr>
        <p:txBody>
          <a:bodyPr>
            <a:normAutofit/>
          </a:bodyPr>
          <a:lstStyle/>
          <a:p>
            <a:pPr marL="0" lvl="0" indent="0">
              <a:buNone/>
            </a:pPr>
            <a:endParaRPr lang="ru-RU" dirty="0" smtClean="0"/>
          </a:p>
          <a:p>
            <a:pPr lvl="0"/>
            <a:r>
              <a:rPr lang="ru-RU" sz="2400" dirty="0" smtClean="0"/>
              <a:t>к </a:t>
            </a:r>
            <a:r>
              <a:rPr lang="ru-RU" sz="2400" dirty="0"/>
              <a:t>7 дню концентрация ТБК продуктов незначительно выросла,</a:t>
            </a:r>
            <a:endParaRPr lang="uk-UA" sz="2400" dirty="0"/>
          </a:p>
          <a:p>
            <a:pPr lvl="0"/>
            <a:r>
              <a:rPr lang="ru-RU" sz="2400" dirty="0"/>
              <a:t> к 30-му дня нормализовалась. </a:t>
            </a:r>
            <a:endParaRPr lang="uk-UA" sz="2400" dirty="0"/>
          </a:p>
          <a:p>
            <a:pPr marL="0" indent="0">
              <a:buNone/>
            </a:pPr>
            <a:r>
              <a:rPr lang="uk-UA" sz="2400" dirty="0"/>
              <a:t> </a:t>
            </a:r>
          </a:p>
          <a:p>
            <a:pPr marL="0" indent="0">
              <a:buNone/>
            </a:pPr>
            <a:r>
              <a:rPr lang="ru-RU" sz="2400" b="1" i="1" dirty="0"/>
              <a:t>В</a:t>
            </a:r>
            <a:r>
              <a:rPr lang="ru-RU" sz="2400" b="1" i="1" dirty="0" smtClean="0"/>
              <a:t> </a:t>
            </a:r>
            <a:r>
              <a:rPr lang="ru-RU" sz="2400" b="1" i="1" dirty="0"/>
              <a:t>период адаптации отмечается незначительная воспалительная реакция, которая проходит к концу месяца -  времени полной адаптации роговицы к линзам</a:t>
            </a:r>
            <a:r>
              <a:rPr lang="ru-RU" sz="2400" b="1" i="1" dirty="0" smtClean="0"/>
              <a:t>.</a:t>
            </a:r>
            <a:endParaRPr lang="uk-UA" sz="2400" dirty="0"/>
          </a:p>
        </p:txBody>
      </p:sp>
    </p:spTree>
    <p:extLst>
      <p:ext uri="{BB962C8B-B14F-4D97-AF65-F5344CB8AC3E}">
        <p14:creationId xmlns:p14="http://schemas.microsoft.com/office/powerpoint/2010/main" val="18740281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4624"/>
            <a:ext cx="4248472" cy="1143000"/>
          </a:xfrm>
        </p:spPr>
        <p:txBody>
          <a:bodyPr>
            <a:noAutofit/>
          </a:bodyPr>
          <a:lstStyle/>
          <a:p>
            <a:r>
              <a:rPr lang="uk-UA" sz="4000" dirty="0"/>
              <a:t> </a:t>
            </a:r>
            <a:r>
              <a:rPr lang="ru-RU" dirty="0"/>
              <a:t>Конфокальная </a:t>
            </a:r>
            <a:r>
              <a:rPr lang="ru-RU" dirty="0" smtClean="0"/>
              <a:t/>
            </a:r>
            <a:br>
              <a:rPr lang="ru-RU" dirty="0" smtClean="0"/>
            </a:br>
            <a:r>
              <a:rPr lang="ru-RU" dirty="0" smtClean="0"/>
              <a:t>микроскопия</a:t>
            </a:r>
            <a:endParaRPr lang="uk-UA" sz="4400" dirty="0"/>
          </a:p>
        </p:txBody>
      </p:sp>
      <p:sp>
        <p:nvSpPr>
          <p:cNvPr id="3" name="Объект 2"/>
          <p:cNvSpPr>
            <a:spLocks noGrp="1"/>
          </p:cNvSpPr>
          <p:nvPr>
            <p:ph sz="quarter" idx="13"/>
          </p:nvPr>
        </p:nvSpPr>
        <p:spPr>
          <a:xfrm>
            <a:off x="179512" y="1772816"/>
            <a:ext cx="4104456" cy="4821168"/>
          </a:xfrm>
        </p:spPr>
        <p:txBody>
          <a:bodyPr>
            <a:normAutofit fontScale="62500" lnSpcReduction="20000"/>
          </a:bodyPr>
          <a:lstStyle/>
          <a:p>
            <a:pPr lvl="0"/>
            <a:r>
              <a:rPr lang="ru-RU" b="1" dirty="0"/>
              <a:t>плотность </a:t>
            </a:r>
            <a:r>
              <a:rPr lang="ru-RU" b="1" dirty="0" err="1"/>
              <a:t>стромальных</a:t>
            </a:r>
            <a:r>
              <a:rPr lang="ru-RU" b="1" dirty="0"/>
              <a:t> клеток не </a:t>
            </a:r>
            <a:r>
              <a:rPr lang="ru-RU" b="1" dirty="0" smtClean="0"/>
              <a:t>меняется</a:t>
            </a:r>
          </a:p>
          <a:p>
            <a:pPr lvl="0"/>
            <a:endParaRPr lang="uk-UA" dirty="0"/>
          </a:p>
          <a:p>
            <a:pPr lvl="0"/>
            <a:r>
              <a:rPr lang="ru-RU" b="1" dirty="0"/>
              <a:t> отмечается некоторое увеличение активности </a:t>
            </a:r>
            <a:r>
              <a:rPr lang="ru-RU" b="1" dirty="0" err="1"/>
              <a:t>кератоцитов</a:t>
            </a:r>
            <a:r>
              <a:rPr lang="ru-RU" b="1" dirty="0"/>
              <a:t> </a:t>
            </a:r>
            <a:endParaRPr lang="ru-RU" b="1" dirty="0" smtClean="0"/>
          </a:p>
          <a:p>
            <a:pPr lvl="0"/>
            <a:endParaRPr lang="uk-UA" dirty="0"/>
          </a:p>
          <a:p>
            <a:pPr lvl="0"/>
            <a:r>
              <a:rPr lang="ru-RU" b="1" dirty="0"/>
              <a:t>Не отмечается нарушения строения и плотности клеток  эндотелия (</a:t>
            </a:r>
            <a:r>
              <a:rPr lang="ru-RU" b="1" dirty="0" err="1"/>
              <a:t>Нагорский</a:t>
            </a:r>
            <a:r>
              <a:rPr lang="ru-RU" b="1" dirty="0"/>
              <a:t> п.г.2007, </a:t>
            </a:r>
            <a:r>
              <a:rPr lang="en-US" dirty="0"/>
              <a:t>Nieto</a:t>
            </a:r>
            <a:r>
              <a:rPr lang="ru-RU" dirty="0"/>
              <a:t>-</a:t>
            </a:r>
            <a:r>
              <a:rPr lang="en-US" dirty="0"/>
              <a:t>bona A</a:t>
            </a:r>
            <a:r>
              <a:rPr lang="ru-RU" dirty="0"/>
              <a:t>, 2011</a:t>
            </a:r>
            <a:r>
              <a:rPr lang="ru-RU" dirty="0" smtClean="0"/>
              <a:t>)</a:t>
            </a:r>
          </a:p>
          <a:p>
            <a:pPr lvl="0"/>
            <a:endParaRPr lang="ru-RU" dirty="0"/>
          </a:p>
          <a:p>
            <a:pPr lvl="0"/>
            <a:endParaRPr lang="uk-UA" dirty="0"/>
          </a:p>
          <a:p>
            <a:pPr lvl="0"/>
            <a:r>
              <a:rPr lang="en-US" i="1" dirty="0"/>
              <a:t>Gonzalez</a:t>
            </a:r>
            <a:r>
              <a:rPr lang="ru-RU" i="1" dirty="0"/>
              <a:t> –</a:t>
            </a:r>
            <a:r>
              <a:rPr lang="en-US" i="1" dirty="0"/>
              <a:t>mesa A</a:t>
            </a:r>
            <a:r>
              <a:rPr lang="ru-RU" i="1" dirty="0"/>
              <a:t>, 2011 показал, что все изменения клеточных структур эпителия исчезают через 1 месяц после прекращения пользования ОК линзами.</a:t>
            </a:r>
            <a:endParaRPr lang="uk-UA" i="1" dirty="0"/>
          </a:p>
          <a:p>
            <a:pPr lvl="0"/>
            <a:r>
              <a:rPr lang="ru-RU" i="1" dirty="0"/>
              <a:t> </a:t>
            </a:r>
            <a:endParaRPr lang="uk-UA" i="1" dirty="0"/>
          </a:p>
          <a:p>
            <a:endParaRPr lang="uk-UA" dirty="0"/>
          </a:p>
        </p:txBody>
      </p:sp>
      <p:sp>
        <p:nvSpPr>
          <p:cNvPr id="4" name="Объект 3"/>
          <p:cNvSpPr>
            <a:spLocks noGrp="1"/>
          </p:cNvSpPr>
          <p:nvPr>
            <p:ph sz="quarter" idx="14"/>
          </p:nvPr>
        </p:nvSpPr>
        <p:spPr/>
        <p:txBody>
          <a:bodyPr>
            <a:normAutofit/>
          </a:bodyPr>
          <a:lstStyle/>
          <a:p>
            <a:pPr marL="0" lvl="0" indent="0">
              <a:buNone/>
            </a:pPr>
            <a:endParaRPr lang="uk-UA" dirty="0"/>
          </a:p>
          <a:p>
            <a:endParaRPr lang="uk-UA"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620688"/>
            <a:ext cx="4609595" cy="4696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3" y="5301208"/>
            <a:ext cx="4609595" cy="139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35545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1475656" y="836712"/>
            <a:ext cx="7543103"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36512" y="44624"/>
            <a:ext cx="4032448" cy="1143000"/>
          </a:xfrm>
        </p:spPr>
        <p:txBody>
          <a:bodyPr/>
          <a:lstStyle/>
          <a:p>
            <a:r>
              <a:rPr lang="ru-RU" sz="4400" dirty="0"/>
              <a:t>Конфокальная </a:t>
            </a:r>
            <a:br>
              <a:rPr lang="ru-RU" sz="4400" dirty="0"/>
            </a:br>
            <a:r>
              <a:rPr lang="ru-RU" sz="4400" dirty="0"/>
              <a:t>микроскопия</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941168"/>
            <a:ext cx="3568626" cy="1352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02221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rc_mi" descr="http://www.buhgalter-ekb.com/images/4156.jpg"/>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787" y="0"/>
            <a:ext cx="9147565" cy="6858000"/>
          </a:xfrm>
          <a:prstGeom prst="rect">
            <a:avLst/>
          </a:prstGeom>
          <a:noFill/>
          <a:ln>
            <a:noFill/>
          </a:ln>
        </p:spPr>
      </p:pic>
      <p:sp>
        <p:nvSpPr>
          <p:cNvPr id="2" name="Заголовок 1"/>
          <p:cNvSpPr>
            <a:spLocks noGrp="1"/>
          </p:cNvSpPr>
          <p:nvPr>
            <p:ph type="title"/>
          </p:nvPr>
        </p:nvSpPr>
        <p:spPr>
          <a:xfrm>
            <a:off x="977069" y="5229200"/>
            <a:ext cx="7239000" cy="1143000"/>
          </a:xfrm>
        </p:spPr>
        <p:txBody>
          <a:bodyPr/>
          <a:lstStyle/>
          <a:p>
            <a:r>
              <a:rPr lang="ru-RU" dirty="0">
                <a:solidFill>
                  <a:srgbClr val="FF0000"/>
                </a:solidFill>
              </a:rPr>
              <a:t>Сколько же надо </a:t>
            </a:r>
            <a:r>
              <a:rPr lang="ru-RU" dirty="0" err="1">
                <a:solidFill>
                  <a:srgbClr val="FF0000"/>
                </a:solidFill>
              </a:rPr>
              <a:t>Дк</a:t>
            </a:r>
            <a:r>
              <a:rPr lang="ru-RU" dirty="0">
                <a:solidFill>
                  <a:srgbClr val="FF0000"/>
                </a:solidFill>
              </a:rPr>
              <a:t>/т</a:t>
            </a:r>
            <a:r>
              <a:rPr lang="ru-RU" dirty="0" smtClean="0">
                <a:solidFill>
                  <a:srgbClr val="FF0000"/>
                </a:solidFill>
              </a:rPr>
              <a:t>?</a:t>
            </a:r>
            <a:endParaRPr lang="uk-UA" dirty="0"/>
          </a:p>
        </p:txBody>
      </p:sp>
      <p:sp>
        <p:nvSpPr>
          <p:cNvPr id="3" name="Объект 2"/>
          <p:cNvSpPr>
            <a:spLocks noGrp="1"/>
          </p:cNvSpPr>
          <p:nvPr>
            <p:ph idx="1"/>
          </p:nvPr>
        </p:nvSpPr>
        <p:spPr>
          <a:xfrm>
            <a:off x="1928936" y="2249760"/>
            <a:ext cx="6963544" cy="4419600"/>
          </a:xfrm>
        </p:spPr>
        <p:txBody>
          <a:bodyPr>
            <a:scene3d>
              <a:camera prst="orthographicFront"/>
              <a:lightRig rig="soft" dir="t">
                <a:rot lat="0" lon="0" rev="10800000"/>
              </a:lightRig>
            </a:scene3d>
            <a:sp3d>
              <a:bevelT w="27940" h="12700"/>
              <a:contourClr>
                <a:srgbClr val="DDDDDD"/>
              </a:contourClr>
            </a:sp3d>
          </a:bodyPr>
          <a:lstStyle/>
          <a:p>
            <a:pPr lvl="0"/>
            <a:r>
              <a:rPr lang="ru-RU" b="1" spc="150" dirty="0">
                <a:ln w="11430"/>
                <a:solidFill>
                  <a:srgbClr val="FFFF00"/>
                </a:solidFill>
                <a:effectLst>
                  <a:outerShdw blurRad="25400" algn="tl" rotWithShape="0">
                    <a:srgbClr val="000000">
                      <a:alpha val="43000"/>
                    </a:srgbClr>
                  </a:outerShdw>
                </a:effectLst>
              </a:rPr>
              <a:t>Многие авторы отмечают что реакция эпителиальных клеток в большой степени зависит от кислородной проницаемости материала </a:t>
            </a:r>
            <a:r>
              <a:rPr lang="ru-RU" b="1" spc="150" dirty="0" smtClean="0">
                <a:ln w="11430"/>
                <a:solidFill>
                  <a:srgbClr val="FFFF00"/>
                </a:solidFill>
                <a:effectLst>
                  <a:outerShdw blurRad="25400" algn="tl" rotWithShape="0">
                    <a:srgbClr val="000000">
                      <a:alpha val="43000"/>
                    </a:srgbClr>
                  </a:outerShdw>
                </a:effectLst>
              </a:rPr>
              <a:t>линз</a:t>
            </a:r>
          </a:p>
          <a:p>
            <a:pPr lvl="0"/>
            <a:endParaRPr lang="uk-UA" b="1" spc="150" dirty="0">
              <a:ln w="11430"/>
              <a:solidFill>
                <a:srgbClr val="F8F8F8"/>
              </a:solidFill>
              <a:effectLst>
                <a:outerShdw blurRad="25400" algn="tl" rotWithShape="0">
                  <a:srgbClr val="000000">
                    <a:alpha val="43000"/>
                  </a:srgbClr>
                </a:outerShdw>
              </a:effectLst>
            </a:endParaRPr>
          </a:p>
          <a:p>
            <a:pPr marL="0" indent="0">
              <a:buNone/>
            </a:pPr>
            <a:endParaRPr lang="uk-UA" b="1" spc="150" dirty="0">
              <a:ln w="11430"/>
              <a:solidFill>
                <a:srgbClr val="F8F8F8"/>
              </a:solidFill>
              <a:effectLst>
                <a:outerShdw blurRad="25400" algn="tl" rotWithShape="0">
                  <a:srgbClr val="000000">
                    <a:alpha val="43000"/>
                  </a:srgbClr>
                </a:outerShdw>
              </a:effectLst>
            </a:endParaRPr>
          </a:p>
          <a:p>
            <a:endParaRPr lang="uk-UA" b="1" spc="150" dirty="0">
              <a:ln w="11430"/>
              <a:solidFill>
                <a:srgbClr val="F8F8F8"/>
              </a:solidFill>
              <a:effectLst>
                <a:outerShdw blurRad="25400" algn="tl" rotWithShape="0">
                  <a:srgbClr val="000000">
                    <a:alpha val="43000"/>
                  </a:srgbClr>
                </a:outerShdw>
              </a:effectLst>
            </a:endParaRPr>
          </a:p>
        </p:txBody>
      </p:sp>
    </p:spTree>
    <p:extLst>
      <p:ext uri="{BB962C8B-B14F-4D97-AF65-F5344CB8AC3E}">
        <p14:creationId xmlns:p14="http://schemas.microsoft.com/office/powerpoint/2010/main" val="3562169488"/>
      </p:ext>
    </p:extLst>
  </p:cSld>
  <p:clrMapOvr>
    <a:masterClrMapping/>
  </p:clrMapOvr>
  <mc:AlternateContent xmlns:mc="http://schemas.openxmlformats.org/markup-compatibility/2006" xmlns:p14="http://schemas.microsoft.com/office/powerpoint/2010/main">
    <mc:Choice Requires="p14">
      <p:transition spd="slow" p14:dur="1750">
        <p:fad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smtClean="0">
                <a:solidFill>
                  <a:srgbClr val="FF0000"/>
                </a:solidFill>
              </a:rPr>
              <a:t>В чём разница </a:t>
            </a:r>
            <a:r>
              <a:rPr lang="ru-RU" sz="3600" dirty="0" err="1" smtClean="0">
                <a:solidFill>
                  <a:srgbClr val="FF0000"/>
                </a:solidFill>
              </a:rPr>
              <a:t>Дк</a:t>
            </a:r>
            <a:r>
              <a:rPr lang="ru-RU" sz="3600" dirty="0" smtClean="0">
                <a:solidFill>
                  <a:srgbClr val="FF0000"/>
                </a:solidFill>
              </a:rPr>
              <a:t> и ДК/т? Игра слов?</a:t>
            </a:r>
            <a:endParaRPr lang="uk-UA" sz="3600" dirty="0">
              <a:solidFill>
                <a:srgbClr val="FF0000"/>
              </a:solidFill>
            </a:endParaRPr>
          </a:p>
        </p:txBody>
      </p:sp>
      <p:sp>
        <p:nvSpPr>
          <p:cNvPr id="3" name="Объект 2"/>
          <p:cNvSpPr>
            <a:spLocks noGrp="1"/>
          </p:cNvSpPr>
          <p:nvPr>
            <p:ph idx="1"/>
          </p:nvPr>
        </p:nvSpPr>
        <p:spPr/>
        <p:txBody>
          <a:bodyPr>
            <a:normAutofit fontScale="92500" lnSpcReduction="20000"/>
          </a:bodyPr>
          <a:lstStyle/>
          <a:p>
            <a:r>
              <a:rPr lang="ru-RU" b="1" i="1" dirty="0"/>
              <a:t>Кислородная проницаемость</a:t>
            </a:r>
            <a:r>
              <a:rPr lang="ru-RU" dirty="0"/>
              <a:t> выражает способность материала линзы пропускать кислород –</a:t>
            </a:r>
            <a:r>
              <a:rPr lang="ru-RU" b="1" dirty="0"/>
              <a:t> </a:t>
            </a:r>
            <a:r>
              <a:rPr lang="ru-RU" b="1" dirty="0" err="1"/>
              <a:t>Дк</a:t>
            </a:r>
            <a:endParaRPr lang="en-US" b="1" dirty="0"/>
          </a:p>
          <a:p>
            <a:endParaRPr lang="uk-UA" dirty="0"/>
          </a:p>
          <a:p>
            <a:r>
              <a:rPr lang="ru-RU" b="1" i="1" dirty="0"/>
              <a:t>Кислородная трансмиссия</a:t>
            </a:r>
            <a:r>
              <a:rPr lang="ru-RU" dirty="0"/>
              <a:t>  способность линзы проводить кислород в соотношении с её толщиной (кислородная проницаемость делённая на толщину линзы) - </a:t>
            </a:r>
            <a:r>
              <a:rPr lang="ru-RU" b="1" dirty="0" err="1"/>
              <a:t>Дк</a:t>
            </a:r>
            <a:r>
              <a:rPr lang="ru-RU" b="1" dirty="0"/>
              <a:t>/т</a:t>
            </a:r>
            <a:endParaRPr lang="en-US" b="1" dirty="0"/>
          </a:p>
          <a:p>
            <a:endParaRPr lang="uk-UA" dirty="0"/>
          </a:p>
          <a:p>
            <a:pPr marL="0" indent="0">
              <a:buNone/>
            </a:pPr>
            <a:r>
              <a:rPr lang="ru-RU" b="1" dirty="0" err="1"/>
              <a:t>Холден</a:t>
            </a:r>
            <a:r>
              <a:rPr lang="ru-RU" b="1" dirty="0"/>
              <a:t> и </a:t>
            </a:r>
            <a:r>
              <a:rPr lang="ru-RU" b="1" dirty="0" err="1"/>
              <a:t>Мерц</a:t>
            </a:r>
            <a:r>
              <a:rPr lang="ru-RU" b="1" dirty="0"/>
              <a:t>  </a:t>
            </a:r>
            <a:r>
              <a:rPr lang="ru-RU" dirty="0"/>
              <a:t>определили  безопасный лимит кислородной трансмиссии, основываясь на оценке роговичного отёка под одетой линзой. </a:t>
            </a:r>
            <a:endParaRPr lang="uk-UA" dirty="0"/>
          </a:p>
          <a:p>
            <a:endParaRPr lang="uk-UA" dirty="0"/>
          </a:p>
        </p:txBody>
      </p:sp>
    </p:spTree>
    <p:extLst>
      <p:ext uri="{BB962C8B-B14F-4D97-AF65-F5344CB8AC3E}">
        <p14:creationId xmlns:p14="http://schemas.microsoft.com/office/powerpoint/2010/main" val="77466704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04664"/>
            <a:ext cx="7859216" cy="2088232"/>
          </a:xfrm>
        </p:spPr>
        <p:txBody>
          <a:bodyPr>
            <a:normAutofit/>
          </a:bodyPr>
          <a:lstStyle/>
          <a:p>
            <a:pPr algn="ctr"/>
            <a:r>
              <a:rPr lang="ru-RU" sz="2700" b="1" i="1" dirty="0">
                <a:solidFill>
                  <a:srgbClr val="FF0000"/>
                </a:solidFill>
              </a:rPr>
              <a:t>Критерий </a:t>
            </a:r>
            <a:r>
              <a:rPr lang="ru-RU" sz="2700" b="1" i="1" dirty="0" err="1" smtClean="0">
                <a:solidFill>
                  <a:srgbClr val="FF0000"/>
                </a:solidFill>
              </a:rPr>
              <a:t>Холдена</a:t>
            </a:r>
            <a:r>
              <a:rPr lang="ru-RU" sz="2700" b="1" i="1" dirty="0" smtClean="0">
                <a:solidFill>
                  <a:srgbClr val="FF0000"/>
                </a:solidFill>
              </a:rPr>
              <a:t> - </a:t>
            </a:r>
            <a:r>
              <a:rPr lang="ru-RU" sz="2700" b="1" i="1" dirty="0" err="1" smtClean="0">
                <a:solidFill>
                  <a:srgbClr val="FF0000"/>
                </a:solidFill>
              </a:rPr>
              <a:t>Мерца</a:t>
            </a:r>
            <a:r>
              <a:rPr lang="ru-RU" sz="2700" b="1" i="1" dirty="0" smtClean="0">
                <a:solidFill>
                  <a:srgbClr val="FF0000"/>
                </a:solidFill>
              </a:rPr>
              <a:t> </a:t>
            </a:r>
            <a:r>
              <a:rPr lang="ru-RU" sz="2700" b="1" i="1" dirty="0">
                <a:solidFill>
                  <a:srgbClr val="FF0000"/>
                </a:solidFill>
              </a:rPr>
              <a:t>– 125ЕД </a:t>
            </a:r>
            <a:r>
              <a:rPr lang="en-US" sz="2700" b="1" i="1" dirty="0" smtClean="0">
                <a:solidFill>
                  <a:srgbClr val="FF0000"/>
                </a:solidFill>
              </a:rPr>
              <a:t/>
            </a:r>
            <a:br>
              <a:rPr lang="en-US" sz="2700" b="1" i="1" dirty="0" smtClean="0">
                <a:solidFill>
                  <a:srgbClr val="FF0000"/>
                </a:solidFill>
              </a:rPr>
            </a:br>
            <a:r>
              <a:rPr lang="ru-RU" sz="2700" b="1" i="1" dirty="0" smtClean="0">
                <a:solidFill>
                  <a:srgbClr val="FF0000"/>
                </a:solidFill>
              </a:rPr>
              <a:t>(</a:t>
            </a:r>
            <a:r>
              <a:rPr lang="en-US" sz="1800" b="1" i="1" dirty="0">
                <a:solidFill>
                  <a:srgbClr val="FF0000"/>
                </a:solidFill>
              </a:rPr>
              <a:t>Holden B</a:t>
            </a:r>
            <a:r>
              <a:rPr lang="ru-RU" sz="1800" b="1" i="1" dirty="0">
                <a:solidFill>
                  <a:srgbClr val="FF0000"/>
                </a:solidFill>
              </a:rPr>
              <a:t>. </a:t>
            </a:r>
            <a:r>
              <a:rPr lang="en-US" sz="1800" b="1" i="1" dirty="0">
                <a:solidFill>
                  <a:srgbClr val="FF0000"/>
                </a:solidFill>
              </a:rPr>
              <a:t>Mertz G</a:t>
            </a:r>
            <a:r>
              <a:rPr lang="ru-RU" sz="1800" b="1" i="1" dirty="0">
                <a:solidFill>
                  <a:srgbClr val="FF0000"/>
                </a:solidFill>
              </a:rPr>
              <a:t>. 1984)   </a:t>
            </a:r>
            <a:r>
              <a:rPr lang="uk-UA" sz="2700" b="1" i="1" dirty="0">
                <a:solidFill>
                  <a:srgbClr val="FF0000"/>
                </a:solidFill>
              </a:rPr>
              <a:t/>
            </a:r>
            <a:br>
              <a:rPr lang="uk-UA" sz="2700" b="1" i="1" dirty="0">
                <a:solidFill>
                  <a:srgbClr val="FF0000"/>
                </a:solidFill>
              </a:rPr>
            </a:br>
            <a:r>
              <a:rPr lang="ru-RU" sz="2700" b="1" i="1" dirty="0">
                <a:solidFill>
                  <a:srgbClr val="FF0000"/>
                </a:solidFill>
              </a:rPr>
              <a:t>Показатель кислородной трансмиссии в </a:t>
            </a:r>
            <a:r>
              <a:rPr lang="ru-RU" sz="2700" b="1" i="1" dirty="0" smtClean="0">
                <a:solidFill>
                  <a:srgbClr val="FF0000"/>
                </a:solidFill>
              </a:rPr>
              <a:t>120Дк/Т  </a:t>
            </a:r>
            <a:r>
              <a:rPr lang="ru-RU" sz="2700" b="1" i="1" dirty="0">
                <a:solidFill>
                  <a:srgbClr val="FF0000"/>
                </a:solidFill>
              </a:rPr>
              <a:t>является  «золотым   стандартом» </a:t>
            </a:r>
            <a:endParaRPr lang="uk-UA" dirty="0">
              <a:solidFill>
                <a:srgbClr val="FF0000"/>
              </a:solidFill>
            </a:endParaRPr>
          </a:p>
        </p:txBody>
      </p:sp>
      <p:sp>
        <p:nvSpPr>
          <p:cNvPr id="3" name="Объект 2"/>
          <p:cNvSpPr>
            <a:spLocks noGrp="1"/>
          </p:cNvSpPr>
          <p:nvPr>
            <p:ph idx="1"/>
          </p:nvPr>
        </p:nvSpPr>
        <p:spPr>
          <a:xfrm>
            <a:off x="457200" y="2276872"/>
            <a:ext cx="8229600" cy="3849291"/>
          </a:xfrm>
        </p:spPr>
        <p:txBody>
          <a:bodyPr/>
          <a:lstStyle/>
          <a:p>
            <a:pPr marL="0" indent="0">
              <a:buNone/>
            </a:pPr>
            <a:endParaRPr lang="uk-UA" dirty="0"/>
          </a:p>
          <a:p>
            <a:endParaRPr lang="uk-UA"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68823"/>
            <a:ext cx="8908170" cy="3496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82900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normAutofit/>
          </a:bodyPr>
          <a:lstStyle/>
          <a:p>
            <a:r>
              <a:rPr lang="ru-RU" dirty="0" err="1"/>
              <a:t>Дк</a:t>
            </a:r>
            <a:r>
              <a:rPr lang="ru-RU" dirty="0"/>
              <a:t>/т материала  </a:t>
            </a:r>
            <a:r>
              <a:rPr lang="en-US" dirty="0"/>
              <a:t>HDS</a:t>
            </a:r>
            <a:r>
              <a:rPr lang="ru-RU" dirty="0"/>
              <a:t> 100(Парагон)  – </a:t>
            </a:r>
            <a:r>
              <a:rPr lang="ru-RU" b="1" dirty="0" smtClean="0">
                <a:solidFill>
                  <a:srgbClr val="FF0000"/>
                </a:solidFill>
              </a:rPr>
              <a:t>145ЕД</a:t>
            </a:r>
            <a:r>
              <a:rPr lang="ru-RU" dirty="0" smtClean="0"/>
              <a:t> </a:t>
            </a:r>
            <a:endParaRPr lang="uk-UA" dirty="0"/>
          </a:p>
          <a:p>
            <a:r>
              <a:rPr lang="ru-RU" dirty="0"/>
              <a:t>материала </a:t>
            </a:r>
            <a:r>
              <a:rPr lang="en-US" dirty="0"/>
              <a:t>Z</a:t>
            </a:r>
            <a:r>
              <a:rPr lang="ru-RU" dirty="0"/>
              <a:t>-</a:t>
            </a:r>
            <a:r>
              <a:rPr lang="en-US" dirty="0" err="1" smtClean="0"/>
              <a:t>Menicon</a:t>
            </a:r>
            <a:r>
              <a:rPr lang="en-US" dirty="0" smtClean="0"/>
              <a:t> </a:t>
            </a:r>
            <a:r>
              <a:rPr lang="ru-RU" dirty="0"/>
              <a:t>– </a:t>
            </a:r>
            <a:r>
              <a:rPr lang="ru-RU" b="1" dirty="0">
                <a:solidFill>
                  <a:srgbClr val="FF0000"/>
                </a:solidFill>
              </a:rPr>
              <a:t>160Ед. </a:t>
            </a:r>
            <a:endParaRPr lang="uk-UA" b="1" dirty="0">
              <a:solidFill>
                <a:srgbClr val="FF0000"/>
              </a:solidFill>
            </a:endParaRPr>
          </a:p>
          <a:p>
            <a:r>
              <a:rPr lang="ru-RU" b="1" i="1" dirty="0"/>
              <a:t>Сегодня это самый </a:t>
            </a:r>
            <a:r>
              <a:rPr lang="ru-RU" b="1" i="1" dirty="0" err="1" smtClean="0"/>
              <a:t>кислородопроницаемый</a:t>
            </a:r>
            <a:r>
              <a:rPr lang="ru-RU" b="1" i="1" dirty="0" smtClean="0"/>
              <a:t> </a:t>
            </a:r>
            <a:r>
              <a:rPr lang="ru-RU" b="1" i="1" dirty="0"/>
              <a:t>материал в мире! </a:t>
            </a:r>
            <a:endParaRPr lang="uk-UA" dirty="0"/>
          </a:p>
          <a:p>
            <a:r>
              <a:rPr lang="ru-RU" dirty="0"/>
              <a:t>Компания </a:t>
            </a:r>
            <a:r>
              <a:rPr lang="ru-RU" dirty="0" err="1"/>
              <a:t>Меникон</a:t>
            </a:r>
            <a:r>
              <a:rPr lang="ru-RU" dirty="0"/>
              <a:t> поставляет материал  для производства  линз </a:t>
            </a:r>
            <a:r>
              <a:rPr lang="en-US" dirty="0"/>
              <a:t>Z</a:t>
            </a:r>
            <a:r>
              <a:rPr lang="ru-RU" dirty="0"/>
              <a:t>-</a:t>
            </a:r>
            <a:r>
              <a:rPr lang="en-US" dirty="0"/>
              <a:t>CRT</a:t>
            </a:r>
            <a:r>
              <a:rPr lang="ru-RU" dirty="0"/>
              <a:t> (Парагон).</a:t>
            </a:r>
            <a:endParaRPr lang="uk-UA" dirty="0"/>
          </a:p>
          <a:p>
            <a:r>
              <a:rPr lang="ru-RU" dirty="0"/>
              <a:t>Толщина линз  </a:t>
            </a:r>
            <a:r>
              <a:rPr lang="en-US" dirty="0"/>
              <a:t>CRT</a:t>
            </a:r>
            <a:r>
              <a:rPr lang="ru-RU" dirty="0"/>
              <a:t> 100 -  180 мкм.   </a:t>
            </a:r>
            <a:endParaRPr lang="uk-UA" dirty="0"/>
          </a:p>
          <a:p>
            <a:pPr marL="0" indent="0">
              <a:buNone/>
            </a:pPr>
            <a:r>
              <a:rPr lang="ru-RU" b="1" i="1" dirty="0">
                <a:solidFill>
                  <a:srgbClr val="FF0000"/>
                </a:solidFill>
              </a:rPr>
              <a:t>Максимальная кислородная трансмиссия!!</a:t>
            </a:r>
            <a:endParaRPr lang="uk-UA" b="1" i="1" dirty="0">
              <a:solidFill>
                <a:srgbClr val="FF0000"/>
              </a:solidFill>
            </a:endParaRPr>
          </a:p>
          <a:p>
            <a:endParaRPr lang="uk-UA" dirty="0"/>
          </a:p>
        </p:txBody>
      </p:sp>
    </p:spTree>
    <p:extLst>
      <p:ext uri="{BB962C8B-B14F-4D97-AF65-F5344CB8AC3E}">
        <p14:creationId xmlns:p14="http://schemas.microsoft.com/office/powerpoint/2010/main" val="1471190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4624"/>
            <a:ext cx="8784976" cy="1512168"/>
          </a:xfrm>
        </p:spPr>
        <p:txBody>
          <a:bodyPr>
            <a:normAutofit/>
          </a:bodyPr>
          <a:lstStyle/>
          <a:p>
            <a:pPr algn="ctr"/>
            <a:r>
              <a:rPr lang="ru-RU" sz="4000" b="1" dirty="0" smtClean="0">
                <a:solidFill>
                  <a:srgbClr val="FF0000"/>
                </a:solidFill>
              </a:rPr>
              <a:t>Знание </a:t>
            </a:r>
            <a:br>
              <a:rPr lang="ru-RU" sz="4000" b="1" dirty="0" smtClean="0">
                <a:solidFill>
                  <a:srgbClr val="FF0000"/>
                </a:solidFill>
              </a:rPr>
            </a:br>
            <a:r>
              <a:rPr lang="ru-RU" sz="4000" b="1" dirty="0" smtClean="0">
                <a:solidFill>
                  <a:srgbClr val="FF0000"/>
                </a:solidFill>
              </a:rPr>
              <a:t>оптических возможностей</a:t>
            </a:r>
            <a:r>
              <a:rPr lang="ru-RU" sz="4000" dirty="0" smtClean="0">
                <a:solidFill>
                  <a:srgbClr val="FF0000"/>
                </a:solidFill>
              </a:rPr>
              <a:t> </a:t>
            </a:r>
            <a:r>
              <a:rPr lang="ru-RU" sz="4000" b="1" dirty="0" smtClean="0">
                <a:solidFill>
                  <a:srgbClr val="FF0000"/>
                </a:solidFill>
              </a:rPr>
              <a:t>ОК </a:t>
            </a:r>
            <a:r>
              <a:rPr lang="ru-RU" sz="4000" b="1" dirty="0">
                <a:solidFill>
                  <a:srgbClr val="FF0000"/>
                </a:solidFill>
              </a:rPr>
              <a:t>линз</a:t>
            </a:r>
            <a:r>
              <a:rPr lang="ru-RU" sz="4000" b="1" dirty="0" smtClean="0">
                <a:solidFill>
                  <a:srgbClr val="FF0000"/>
                </a:solidFill>
              </a:rPr>
              <a:t>:</a:t>
            </a:r>
            <a:endParaRPr lang="uk-UA" sz="3200" dirty="0">
              <a:solidFill>
                <a:srgbClr val="FF0000"/>
              </a:solidFill>
            </a:endParaRPr>
          </a:p>
        </p:txBody>
      </p:sp>
      <p:sp>
        <p:nvSpPr>
          <p:cNvPr id="3" name="Объект 2"/>
          <p:cNvSpPr>
            <a:spLocks noGrp="1"/>
          </p:cNvSpPr>
          <p:nvPr>
            <p:ph idx="1"/>
          </p:nvPr>
        </p:nvSpPr>
        <p:spPr>
          <a:xfrm>
            <a:off x="179512" y="1745704"/>
            <a:ext cx="8712968" cy="4923656"/>
          </a:xfrm>
        </p:spPr>
        <p:txBody>
          <a:bodyPr>
            <a:normAutofit fontScale="77500" lnSpcReduction="20000"/>
          </a:bodyPr>
          <a:lstStyle/>
          <a:p>
            <a:pPr marL="0" indent="0">
              <a:buNone/>
            </a:pPr>
            <a:r>
              <a:rPr lang="en-US" dirty="0" smtClean="0"/>
              <a:t>              </a:t>
            </a:r>
            <a:r>
              <a:rPr lang="ru-RU" dirty="0" smtClean="0"/>
              <a:t>Зависит </a:t>
            </a:r>
            <a:r>
              <a:rPr lang="ru-RU" dirty="0"/>
              <a:t>от конструкции линзы.</a:t>
            </a:r>
            <a:endParaRPr lang="uk-UA" dirty="0"/>
          </a:p>
          <a:p>
            <a:pPr marL="0" indent="0">
              <a:buNone/>
            </a:pPr>
            <a:r>
              <a:rPr lang="ru-RU" dirty="0"/>
              <a:t> </a:t>
            </a:r>
            <a:endParaRPr lang="uk-UA" dirty="0"/>
          </a:p>
          <a:p>
            <a:pPr marL="0" indent="0">
              <a:buNone/>
            </a:pPr>
            <a:r>
              <a:rPr lang="ru-RU" dirty="0"/>
              <a:t>Официально утверждённые показания для </a:t>
            </a:r>
            <a:r>
              <a:rPr lang="ru-RU" dirty="0" err="1"/>
              <a:t>ортокератологии</a:t>
            </a:r>
            <a:r>
              <a:rPr lang="ru-RU" dirty="0"/>
              <a:t>:</a:t>
            </a:r>
            <a:endParaRPr lang="uk-UA" dirty="0"/>
          </a:p>
          <a:p>
            <a:pPr lvl="0"/>
            <a:r>
              <a:rPr lang="ru-RU" dirty="0"/>
              <a:t>США (</a:t>
            </a:r>
            <a:r>
              <a:rPr lang="en-US" dirty="0"/>
              <a:t>FDA</a:t>
            </a:r>
            <a:r>
              <a:rPr lang="ru-RU" dirty="0"/>
              <a:t>)  -6.0Д. </a:t>
            </a:r>
            <a:endParaRPr lang="en-US" dirty="0" smtClean="0"/>
          </a:p>
          <a:p>
            <a:pPr lvl="0"/>
            <a:r>
              <a:rPr lang="ru-RU" dirty="0" smtClean="0"/>
              <a:t>Британия  </a:t>
            </a:r>
            <a:r>
              <a:rPr lang="ru-RU" dirty="0"/>
              <a:t>до -5.0Д </a:t>
            </a:r>
            <a:endParaRPr lang="uk-UA" dirty="0"/>
          </a:p>
          <a:p>
            <a:pPr lvl="0"/>
            <a:r>
              <a:rPr lang="ru-RU" dirty="0"/>
              <a:t> Австралия, Тайвань, Южная Африка. Восточная Азия  – до -8.0Д.</a:t>
            </a:r>
            <a:endParaRPr lang="uk-UA" dirty="0"/>
          </a:p>
          <a:p>
            <a:pPr marL="0" indent="0">
              <a:buNone/>
            </a:pPr>
            <a:r>
              <a:rPr lang="ru-RU" dirty="0"/>
              <a:t> </a:t>
            </a:r>
            <a:endParaRPr lang="uk-UA" dirty="0"/>
          </a:p>
          <a:p>
            <a:pPr marL="0" indent="0">
              <a:buNone/>
            </a:pPr>
            <a:r>
              <a:rPr lang="en-US" b="1" dirty="0" err="1">
                <a:solidFill>
                  <a:srgbClr val="3C0BB5"/>
                </a:solidFill>
              </a:rPr>
              <a:t>ortho</a:t>
            </a:r>
            <a:r>
              <a:rPr lang="ru-RU" b="1" dirty="0">
                <a:solidFill>
                  <a:srgbClr val="3C0BB5"/>
                </a:solidFill>
              </a:rPr>
              <a:t>-</a:t>
            </a:r>
            <a:r>
              <a:rPr lang="en-US" b="1" dirty="0">
                <a:solidFill>
                  <a:srgbClr val="3C0BB5"/>
                </a:solidFill>
              </a:rPr>
              <a:t>k</a:t>
            </a:r>
            <a:r>
              <a:rPr lang="ru-RU" b="1" dirty="0">
                <a:solidFill>
                  <a:srgbClr val="3C0BB5"/>
                </a:solidFill>
              </a:rPr>
              <a:t>.</a:t>
            </a:r>
            <a:r>
              <a:rPr lang="en-US" b="1" dirty="0">
                <a:solidFill>
                  <a:srgbClr val="3C0BB5"/>
                </a:solidFill>
              </a:rPr>
              <a:t>net</a:t>
            </a:r>
            <a:r>
              <a:rPr lang="en-US" dirty="0">
                <a:solidFill>
                  <a:srgbClr val="3C0BB5"/>
                </a:solidFill>
              </a:rPr>
              <a:t>  </a:t>
            </a:r>
            <a:r>
              <a:rPr lang="ru-RU" dirty="0"/>
              <a:t>(сайт американской академии </a:t>
            </a:r>
            <a:r>
              <a:rPr lang="ru-RU" dirty="0" err="1"/>
              <a:t>ортокератологии</a:t>
            </a:r>
            <a:r>
              <a:rPr lang="ru-RU" dirty="0"/>
              <a:t>) : </a:t>
            </a:r>
            <a:endParaRPr lang="uk-UA" dirty="0"/>
          </a:p>
          <a:p>
            <a:pPr marL="0" indent="0">
              <a:buNone/>
            </a:pPr>
            <a:r>
              <a:rPr lang="en-US" dirty="0" smtClean="0"/>
              <a:t>      </a:t>
            </a:r>
            <a:r>
              <a:rPr lang="ru-RU" dirty="0" smtClean="0"/>
              <a:t>6мкм </a:t>
            </a:r>
            <a:r>
              <a:rPr lang="ru-RU" dirty="0"/>
              <a:t>истончения центра роговицы обеспечивает оптический эффект в 1 Д уменьшения близорукости. </a:t>
            </a:r>
            <a:endParaRPr lang="uk-UA" dirty="0"/>
          </a:p>
          <a:p>
            <a:pPr marL="0" indent="0">
              <a:buNone/>
            </a:pPr>
            <a:r>
              <a:rPr lang="ru-RU" dirty="0"/>
              <a:t> </a:t>
            </a:r>
            <a:endParaRPr lang="uk-UA" dirty="0"/>
          </a:p>
          <a:p>
            <a:r>
              <a:rPr lang="ru-RU" b="1" i="1" dirty="0">
                <a:solidFill>
                  <a:srgbClr val="FF0000"/>
                </a:solidFill>
              </a:rPr>
              <a:t>6 диоптрий обеспечивается за счёт уменьшения толщины до 36 мкм, что является безопасной зоной для </a:t>
            </a:r>
            <a:r>
              <a:rPr lang="ru-RU" b="1" i="1" dirty="0" err="1">
                <a:solidFill>
                  <a:srgbClr val="FF0000"/>
                </a:solidFill>
              </a:rPr>
              <a:t>ортокератологической</a:t>
            </a:r>
            <a:r>
              <a:rPr lang="ru-RU" b="1" i="1" dirty="0">
                <a:solidFill>
                  <a:srgbClr val="FF0000"/>
                </a:solidFill>
              </a:rPr>
              <a:t> коррекции.</a:t>
            </a:r>
            <a:endParaRPr lang="uk-UA" dirty="0">
              <a:solidFill>
                <a:srgbClr val="FF0000"/>
              </a:solidFill>
            </a:endParaRPr>
          </a:p>
          <a:p>
            <a:pPr marL="0" indent="0">
              <a:buNone/>
            </a:pPr>
            <a:r>
              <a:rPr lang="ru-RU" b="1" i="1" dirty="0"/>
              <a:t> </a:t>
            </a:r>
            <a:endParaRPr lang="uk-UA" dirty="0"/>
          </a:p>
          <a:p>
            <a:endParaRPr lang="uk-UA" dirty="0"/>
          </a:p>
        </p:txBody>
      </p:sp>
    </p:spTree>
    <p:extLst>
      <p:ext uri="{BB962C8B-B14F-4D97-AF65-F5344CB8AC3E}">
        <p14:creationId xmlns:p14="http://schemas.microsoft.com/office/powerpoint/2010/main" val="37735152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13792"/>
            <a:ext cx="8784976" cy="1143000"/>
          </a:xfrm>
        </p:spPr>
        <p:txBody>
          <a:bodyPr/>
          <a:lstStyle/>
          <a:p>
            <a:r>
              <a:rPr lang="ru-RU" sz="4000" dirty="0" smtClean="0">
                <a:solidFill>
                  <a:srgbClr val="FF0000"/>
                </a:solidFill>
              </a:rPr>
              <a:t>Позитивное действие на зрительную систему</a:t>
            </a:r>
            <a:br>
              <a:rPr lang="ru-RU" sz="4000" dirty="0" smtClean="0">
                <a:solidFill>
                  <a:srgbClr val="FF0000"/>
                </a:solidFill>
              </a:rPr>
            </a:br>
            <a:r>
              <a:rPr lang="ru-RU" sz="3200" b="1" dirty="0" smtClean="0">
                <a:solidFill>
                  <a:srgbClr val="FF0000"/>
                </a:solidFill>
              </a:rPr>
              <a:t>ИЗМЕНЕНИЕ </a:t>
            </a:r>
            <a:r>
              <a:rPr lang="ru-RU" sz="3200" b="1" dirty="0">
                <a:solidFill>
                  <a:srgbClr val="FF0000"/>
                </a:solidFill>
              </a:rPr>
              <a:t>АККОМОДАЦИИ</a:t>
            </a:r>
            <a:endParaRPr lang="uk-UA" sz="3200" dirty="0">
              <a:solidFill>
                <a:srgbClr val="FF0000"/>
              </a:solidFill>
            </a:endParaRPr>
          </a:p>
        </p:txBody>
      </p:sp>
      <p:sp>
        <p:nvSpPr>
          <p:cNvPr id="3" name="Объект 2"/>
          <p:cNvSpPr>
            <a:spLocks noGrp="1"/>
          </p:cNvSpPr>
          <p:nvPr>
            <p:ph idx="1"/>
          </p:nvPr>
        </p:nvSpPr>
        <p:spPr>
          <a:xfrm>
            <a:off x="323528" y="2132856"/>
            <a:ext cx="8280920" cy="4608512"/>
          </a:xfrm>
        </p:spPr>
        <p:txBody>
          <a:bodyPr>
            <a:normAutofit fontScale="85000" lnSpcReduction="20000"/>
          </a:bodyPr>
          <a:lstStyle/>
          <a:p>
            <a:pPr lvl="0"/>
            <a:r>
              <a:rPr lang="ru-RU" dirty="0" smtClean="0"/>
              <a:t>Первые  </a:t>
            </a:r>
            <a:r>
              <a:rPr lang="ru-RU" dirty="0"/>
              <a:t>работы о </a:t>
            </a:r>
            <a:r>
              <a:rPr lang="ru-RU" dirty="0" smtClean="0"/>
              <a:t>заме </a:t>
            </a:r>
            <a:r>
              <a:rPr lang="ru-RU" dirty="0" err="1" smtClean="0"/>
              <a:t>дляющем</a:t>
            </a:r>
            <a:r>
              <a:rPr lang="ru-RU" dirty="0" smtClean="0"/>
              <a:t> </a:t>
            </a:r>
            <a:r>
              <a:rPr lang="ru-RU" dirty="0"/>
              <a:t>влиянии ОК линз на прогрессию близорукости  - 2004 году (</a:t>
            </a:r>
            <a:r>
              <a:rPr lang="en-US" dirty="0"/>
              <a:t>Cheung</a:t>
            </a:r>
            <a:r>
              <a:rPr lang="ru-RU" dirty="0"/>
              <a:t>, </a:t>
            </a:r>
            <a:r>
              <a:rPr lang="en-US" dirty="0"/>
              <a:t>Edwards</a:t>
            </a:r>
            <a:r>
              <a:rPr lang="ru-RU" dirty="0"/>
              <a:t>).</a:t>
            </a:r>
            <a:endParaRPr lang="uk-UA" dirty="0"/>
          </a:p>
          <a:p>
            <a:pPr lvl="0"/>
            <a:r>
              <a:rPr lang="ru-RU" dirty="0"/>
              <a:t>2006 году впервые   на Британском конгрессе </a:t>
            </a:r>
            <a:r>
              <a:rPr lang="ru-RU" dirty="0" err="1"/>
              <a:t>контактологии</a:t>
            </a:r>
            <a:r>
              <a:rPr lang="ru-RU" dirty="0"/>
              <a:t> официально заявлено, что ОК замедляет развитие близорукости. </a:t>
            </a:r>
            <a:endParaRPr lang="uk-UA" dirty="0"/>
          </a:p>
          <a:p>
            <a:pPr lvl="0"/>
            <a:r>
              <a:rPr lang="ru-RU" dirty="0"/>
              <a:t>Клинические исследования, подтвердившие предположение: </a:t>
            </a:r>
            <a:r>
              <a:rPr lang="en-US" dirty="0"/>
              <a:t>LORIC</a:t>
            </a:r>
            <a:r>
              <a:rPr lang="ru-RU" dirty="0"/>
              <a:t>(Гонконг), </a:t>
            </a:r>
            <a:r>
              <a:rPr lang="en-US" dirty="0"/>
              <a:t>SMART</a:t>
            </a:r>
            <a:r>
              <a:rPr lang="ru-RU" dirty="0"/>
              <a:t> (США), </a:t>
            </a:r>
            <a:r>
              <a:rPr lang="en-US" dirty="0"/>
              <a:t>COOKI</a:t>
            </a:r>
            <a:r>
              <a:rPr lang="ru-RU" dirty="0"/>
              <a:t> (США),  </a:t>
            </a:r>
            <a:r>
              <a:rPr lang="en-US" dirty="0"/>
              <a:t>Yong Kong study</a:t>
            </a:r>
            <a:r>
              <a:rPr lang="ru-RU" dirty="0"/>
              <a:t>, </a:t>
            </a:r>
            <a:r>
              <a:rPr lang="en-US" dirty="0"/>
              <a:t>ROK</a:t>
            </a:r>
            <a:r>
              <a:rPr lang="ru-RU" dirty="0"/>
              <a:t>  (Австралия)</a:t>
            </a:r>
            <a:endParaRPr lang="uk-UA" dirty="0"/>
          </a:p>
          <a:p>
            <a:pPr lvl="0"/>
            <a:r>
              <a:rPr lang="ru-RU" dirty="0"/>
              <a:t>ОК линзами увеличивают резервы аккомодации  и конвергенцию  у детей ( Ковалёв А 2006, </a:t>
            </a:r>
            <a:r>
              <a:rPr lang="ru-RU" dirty="0" err="1"/>
              <a:t>Тарутта</a:t>
            </a:r>
            <a:r>
              <a:rPr lang="ru-RU" dirty="0"/>
              <a:t> Е,2010 </a:t>
            </a:r>
            <a:r>
              <a:rPr lang="en-US" dirty="0"/>
              <a:t>Brand</a:t>
            </a:r>
            <a:r>
              <a:rPr lang="ru-RU" dirty="0"/>
              <a:t> . 2008)</a:t>
            </a:r>
            <a:endParaRPr lang="uk-UA" dirty="0"/>
          </a:p>
          <a:p>
            <a:endParaRPr lang="uk-UA" dirty="0"/>
          </a:p>
          <a:p>
            <a:r>
              <a:rPr lang="ru-RU" b="1" i="1" dirty="0"/>
              <a:t>Механизм стабилизации близорукости с помощью </a:t>
            </a:r>
            <a:r>
              <a:rPr lang="ru-RU" b="1" i="1" dirty="0" smtClean="0"/>
              <a:t>ОК линз </a:t>
            </a:r>
            <a:r>
              <a:rPr lang="ru-RU" b="1" i="1" dirty="0"/>
              <a:t>обсуждается до сих пор.</a:t>
            </a:r>
            <a:endParaRPr lang="uk-UA" dirty="0"/>
          </a:p>
          <a:p>
            <a:endParaRPr lang="uk-UA" dirty="0"/>
          </a:p>
        </p:txBody>
      </p:sp>
    </p:spTree>
    <p:extLst>
      <p:ext uri="{BB962C8B-B14F-4D97-AF65-F5344CB8AC3E}">
        <p14:creationId xmlns:p14="http://schemas.microsoft.com/office/powerpoint/2010/main" val="148213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b="1" dirty="0" smtClean="0">
                <a:solidFill>
                  <a:srgbClr val="FF0000"/>
                </a:solidFill>
              </a:rPr>
              <a:t>Знание возможных осложнений и их причин:</a:t>
            </a:r>
            <a:br>
              <a:rPr lang="ru-RU" sz="4000" b="1" dirty="0" smtClean="0">
                <a:solidFill>
                  <a:srgbClr val="FF0000"/>
                </a:solidFill>
              </a:rPr>
            </a:br>
            <a:r>
              <a:rPr lang="ru-RU" b="1" dirty="0" smtClean="0"/>
              <a:t>ОСЛОЖНЕНИЯ</a:t>
            </a:r>
            <a:endParaRPr lang="uk-UA" dirty="0"/>
          </a:p>
        </p:txBody>
      </p:sp>
      <p:sp>
        <p:nvSpPr>
          <p:cNvPr id="3" name="Объект 2"/>
          <p:cNvSpPr>
            <a:spLocks noGrp="1"/>
          </p:cNvSpPr>
          <p:nvPr>
            <p:ph idx="1"/>
          </p:nvPr>
        </p:nvSpPr>
        <p:spPr>
          <a:xfrm>
            <a:off x="755576" y="2492896"/>
            <a:ext cx="7467600" cy="3672408"/>
          </a:xfrm>
        </p:spPr>
        <p:txBody>
          <a:bodyPr/>
          <a:lstStyle/>
          <a:p>
            <a:pPr lvl="0"/>
            <a:r>
              <a:rPr lang="ru-RU" dirty="0"/>
              <a:t>индуцированный астигматизм </a:t>
            </a:r>
            <a:endParaRPr lang="ru-RU" dirty="0" smtClean="0"/>
          </a:p>
          <a:p>
            <a:pPr lvl="0"/>
            <a:endParaRPr lang="ru-RU" dirty="0" smtClean="0"/>
          </a:p>
          <a:p>
            <a:pPr lvl="0"/>
            <a:r>
              <a:rPr lang="ru-RU" dirty="0" smtClean="0"/>
              <a:t> </a:t>
            </a:r>
            <a:r>
              <a:rPr lang="ru-RU" dirty="0" err="1"/>
              <a:t>эпителиопатии</a:t>
            </a:r>
            <a:r>
              <a:rPr lang="ru-RU" dirty="0"/>
              <a:t>  </a:t>
            </a:r>
            <a:endParaRPr lang="ru-RU" dirty="0" smtClean="0"/>
          </a:p>
          <a:p>
            <a:pPr lvl="0"/>
            <a:endParaRPr lang="uk-UA" dirty="0"/>
          </a:p>
          <a:p>
            <a:r>
              <a:rPr lang="ru-RU" dirty="0"/>
              <a:t>кератиты</a:t>
            </a:r>
            <a:endParaRPr lang="uk-UA" dirty="0"/>
          </a:p>
        </p:txBody>
      </p:sp>
    </p:spTree>
    <p:extLst>
      <p:ext uri="{BB962C8B-B14F-4D97-AF65-F5344CB8AC3E}">
        <p14:creationId xmlns:p14="http://schemas.microsoft.com/office/powerpoint/2010/main" val="28694410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normAutofit/>
          </a:bodyPr>
          <a:lstStyle/>
          <a:p>
            <a:r>
              <a:rPr lang="ru-RU" i="1" dirty="0"/>
              <a:t>«При </a:t>
            </a:r>
            <a:r>
              <a:rPr lang="ru-RU" i="1" dirty="0" err="1"/>
              <a:t>Дк</a:t>
            </a:r>
            <a:r>
              <a:rPr lang="ru-RU" i="1" dirty="0"/>
              <a:t> 80Ед  утренняя  </a:t>
            </a:r>
            <a:r>
              <a:rPr lang="ru-RU" i="1" dirty="0" err="1"/>
              <a:t>эпителиопатия</a:t>
            </a:r>
            <a:r>
              <a:rPr lang="ru-RU" i="1" dirty="0"/>
              <a:t> в течение </a:t>
            </a:r>
            <a:r>
              <a:rPr lang="ru-RU" i="1" dirty="0" err="1"/>
              <a:t>перых</a:t>
            </a:r>
            <a:r>
              <a:rPr lang="ru-RU" i="1" dirty="0"/>
              <a:t> 2-х недель пользования линзами встречается у 22% пациентов, при ДК 100Ед – только в 11% случаев ( что сопоставимо с утренней </a:t>
            </a:r>
            <a:r>
              <a:rPr lang="ru-RU" i="1" dirty="0" err="1"/>
              <a:t>эпителиопатией</a:t>
            </a:r>
            <a:r>
              <a:rPr lang="ru-RU" i="1" dirty="0"/>
              <a:t> обследованных волонтёров  не пользовавшихся линзами в ночное время – 8%,» (</a:t>
            </a:r>
            <a:r>
              <a:rPr lang="en-US" i="1" dirty="0"/>
              <a:t>Sun X</a:t>
            </a:r>
            <a:r>
              <a:rPr lang="ru-RU" i="1" dirty="0"/>
              <a:t>. 2006).</a:t>
            </a:r>
            <a:endParaRPr lang="uk-UA" dirty="0"/>
          </a:p>
          <a:p>
            <a:pPr marL="0" indent="0">
              <a:buNone/>
            </a:pPr>
            <a:r>
              <a:rPr lang="ru-RU" dirty="0"/>
              <a:t> </a:t>
            </a:r>
            <a:endParaRPr lang="uk-UA" dirty="0"/>
          </a:p>
          <a:p>
            <a:endParaRPr lang="uk-UA" dirty="0"/>
          </a:p>
        </p:txBody>
      </p:sp>
    </p:spTree>
    <p:extLst>
      <p:ext uri="{BB962C8B-B14F-4D97-AF65-F5344CB8AC3E}">
        <p14:creationId xmlns:p14="http://schemas.microsoft.com/office/powerpoint/2010/main" val="31102879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384"/>
            <a:ext cx="7704856" cy="1143000"/>
          </a:xfrm>
        </p:spPr>
        <p:txBody>
          <a:bodyPr>
            <a:noAutofit/>
          </a:bodyPr>
          <a:lstStyle/>
          <a:p>
            <a:r>
              <a:rPr lang="ru-RU" sz="4400" dirty="0"/>
              <a:t>Частота </a:t>
            </a:r>
            <a:r>
              <a:rPr lang="ru-RU" sz="4400" dirty="0" smtClean="0"/>
              <a:t>кератитов:</a:t>
            </a:r>
            <a:br>
              <a:rPr lang="ru-RU" sz="4400" dirty="0" smtClean="0"/>
            </a:br>
            <a:r>
              <a:rPr lang="ru-RU" sz="4400" dirty="0" smtClean="0"/>
              <a:t> </a:t>
            </a:r>
            <a:r>
              <a:rPr lang="ru-RU" sz="4400" dirty="0"/>
              <a:t>1 на </a:t>
            </a:r>
            <a:r>
              <a:rPr lang="ru-RU" sz="4000" dirty="0"/>
              <a:t>10 000 </a:t>
            </a:r>
            <a:r>
              <a:rPr lang="ru-RU" sz="4000" dirty="0" smtClean="0"/>
              <a:t/>
            </a:r>
            <a:br>
              <a:rPr lang="ru-RU" sz="4000" dirty="0" smtClean="0"/>
            </a:br>
            <a:r>
              <a:rPr lang="ru-RU" sz="4000" dirty="0" smtClean="0"/>
              <a:t>(при </a:t>
            </a:r>
            <a:r>
              <a:rPr lang="ru-RU" sz="4000" dirty="0"/>
              <a:t>МКЛ – 4 на 10 000).</a:t>
            </a:r>
            <a:endParaRPr lang="uk-UA" sz="4000" dirty="0"/>
          </a:p>
        </p:txBody>
      </p:sp>
      <p:sp>
        <p:nvSpPr>
          <p:cNvPr id="3" name="Объект 2"/>
          <p:cNvSpPr>
            <a:spLocks noGrp="1"/>
          </p:cNvSpPr>
          <p:nvPr>
            <p:ph idx="1"/>
          </p:nvPr>
        </p:nvSpPr>
        <p:spPr>
          <a:xfrm>
            <a:off x="323528" y="2177752"/>
            <a:ext cx="8424936" cy="4419600"/>
          </a:xfrm>
        </p:spPr>
        <p:txBody>
          <a:bodyPr>
            <a:normAutofit/>
          </a:bodyPr>
          <a:lstStyle/>
          <a:p>
            <a:r>
              <a:rPr lang="ru-RU" dirty="0"/>
              <a:t>Бактериальное </a:t>
            </a:r>
            <a:r>
              <a:rPr lang="ru-RU" dirty="0" smtClean="0"/>
              <a:t>«прилипание» </a:t>
            </a:r>
            <a:r>
              <a:rPr lang="ru-RU" dirty="0"/>
              <a:t>к ОК линзам и другим жёстким газопроницаемым линзам одинаково, а </a:t>
            </a:r>
            <a:r>
              <a:rPr lang="ru-RU" dirty="0" smtClean="0"/>
              <a:t>«прилипание» </a:t>
            </a:r>
            <a:r>
              <a:rPr lang="ru-RU" dirty="0"/>
              <a:t>к мягким силикон-</a:t>
            </a:r>
            <a:r>
              <a:rPr lang="ru-RU" dirty="0" err="1"/>
              <a:t>гидрогелевым</a:t>
            </a:r>
            <a:r>
              <a:rPr lang="ru-RU" dirty="0"/>
              <a:t> – выше</a:t>
            </a:r>
            <a:r>
              <a:rPr lang="ru-RU" dirty="0" smtClean="0"/>
              <a:t>.</a:t>
            </a:r>
          </a:p>
          <a:p>
            <a:r>
              <a:rPr lang="ru-RU" dirty="0" smtClean="0"/>
              <a:t>Интенсивный обмен слезы под линзой </a:t>
            </a:r>
            <a:endParaRPr lang="en-US" dirty="0" smtClean="0"/>
          </a:p>
          <a:p>
            <a:endParaRPr lang="uk-UA" dirty="0"/>
          </a:p>
          <a:p>
            <a:r>
              <a:rPr lang="ru-RU" dirty="0"/>
              <a:t> Однако закрытые веки способствуют повышению рисков воспаления роговицы при бактериальной контаминации линз.  </a:t>
            </a:r>
            <a:r>
              <a:rPr lang="ru-RU" dirty="0" smtClean="0"/>
              <a:t>   (</a:t>
            </a:r>
            <a:r>
              <a:rPr lang="en-US" i="1" dirty="0"/>
              <a:t>Swarbrick</a:t>
            </a:r>
            <a:r>
              <a:rPr lang="ru-RU" i="1" dirty="0"/>
              <a:t> Н</a:t>
            </a:r>
            <a:r>
              <a:rPr lang="ru-RU" i="1" dirty="0" smtClean="0"/>
              <a:t>.)</a:t>
            </a:r>
            <a:endParaRPr lang="uk-UA" dirty="0"/>
          </a:p>
          <a:p>
            <a:endParaRPr lang="uk-UA" dirty="0"/>
          </a:p>
        </p:txBody>
      </p:sp>
    </p:spTree>
    <p:extLst>
      <p:ext uri="{BB962C8B-B14F-4D97-AF65-F5344CB8AC3E}">
        <p14:creationId xmlns:p14="http://schemas.microsoft.com/office/powerpoint/2010/main" val="10576686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0066" y="0"/>
            <a:ext cx="5233934" cy="68406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404664"/>
            <a:ext cx="3693230"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196752"/>
            <a:ext cx="3693230" cy="257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38316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4763"/>
            <a:ext cx="9182100" cy="684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107504" y="692696"/>
            <a:ext cx="8856984" cy="1296144"/>
          </a:xfrm>
        </p:spPr>
        <p:txBody>
          <a:bodyPr>
            <a:noAutofit/>
          </a:bodyPr>
          <a:lstStyle/>
          <a:p>
            <a:pPr algn="ctr"/>
            <a:r>
              <a:rPr lang="ru-RU" sz="3600" b="1" i="1" dirty="0">
                <a:solidFill>
                  <a:srgbClr val="FFFF00"/>
                </a:solidFill>
              </a:rPr>
              <a:t>Основные факторы риска развития кератитов при пользовании  ЛЮБЫМИ линзами</a:t>
            </a:r>
            <a:r>
              <a:rPr lang="ru-RU" sz="3600" b="1" i="1" dirty="0" smtClean="0">
                <a:solidFill>
                  <a:srgbClr val="FFFF00"/>
                </a:solidFill>
              </a:rPr>
              <a:t>:</a:t>
            </a:r>
            <a:endParaRPr lang="uk-UA" sz="3600" dirty="0">
              <a:solidFill>
                <a:srgbClr val="FFFF00"/>
              </a:solidFill>
            </a:endParaRPr>
          </a:p>
        </p:txBody>
      </p:sp>
      <p:sp>
        <p:nvSpPr>
          <p:cNvPr id="3" name="Объект 2"/>
          <p:cNvSpPr>
            <a:spLocks noGrp="1"/>
          </p:cNvSpPr>
          <p:nvPr>
            <p:ph idx="1"/>
          </p:nvPr>
        </p:nvSpPr>
        <p:spPr>
          <a:xfrm>
            <a:off x="539552" y="2753816"/>
            <a:ext cx="8352928" cy="3699520"/>
          </a:xfrm>
        </p:spPr>
        <p:txBody>
          <a:bodyPr/>
          <a:lstStyle/>
          <a:p>
            <a:pPr lvl="0"/>
            <a:r>
              <a:rPr lang="ru-RU" b="1" dirty="0">
                <a:solidFill>
                  <a:schemeClr val="bg1">
                    <a:lumMod val="85000"/>
                  </a:schemeClr>
                </a:solidFill>
              </a:rPr>
              <a:t>Изменение нормальной окулярной флоры </a:t>
            </a:r>
            <a:endParaRPr lang="uk-UA" b="1" dirty="0">
              <a:solidFill>
                <a:schemeClr val="bg1">
                  <a:lumMod val="85000"/>
                </a:schemeClr>
              </a:solidFill>
            </a:endParaRPr>
          </a:p>
          <a:p>
            <a:pPr lvl="0"/>
            <a:r>
              <a:rPr lang="ru-RU" b="1" dirty="0">
                <a:solidFill>
                  <a:schemeClr val="bg1">
                    <a:lumMod val="85000"/>
                  </a:schemeClr>
                </a:solidFill>
              </a:rPr>
              <a:t>Нарушение режима чистки линз и хранения</a:t>
            </a:r>
            <a:endParaRPr lang="uk-UA" b="1" dirty="0">
              <a:solidFill>
                <a:schemeClr val="bg1">
                  <a:lumMod val="85000"/>
                </a:schemeClr>
              </a:solidFill>
            </a:endParaRPr>
          </a:p>
          <a:p>
            <a:pPr lvl="0"/>
            <a:r>
              <a:rPr lang="ru-RU" b="1" dirty="0">
                <a:solidFill>
                  <a:schemeClr val="bg1">
                    <a:lumMod val="85000"/>
                  </a:schemeClr>
                </a:solidFill>
              </a:rPr>
              <a:t>Формирование колоний микроорганизмов в контейнере либо растворе</a:t>
            </a:r>
            <a:endParaRPr lang="uk-UA" b="1" dirty="0">
              <a:solidFill>
                <a:schemeClr val="bg1">
                  <a:lumMod val="85000"/>
                </a:schemeClr>
              </a:solidFill>
            </a:endParaRPr>
          </a:p>
          <a:p>
            <a:pPr lvl="0"/>
            <a:r>
              <a:rPr lang="ru-RU" b="1" dirty="0">
                <a:solidFill>
                  <a:schemeClr val="bg1">
                    <a:lumMod val="85000"/>
                  </a:schemeClr>
                </a:solidFill>
              </a:rPr>
              <a:t>Нарушение слезы</a:t>
            </a:r>
            <a:endParaRPr lang="uk-UA" b="1" dirty="0">
              <a:solidFill>
                <a:schemeClr val="bg1">
                  <a:lumMod val="85000"/>
                </a:schemeClr>
              </a:solidFill>
            </a:endParaRPr>
          </a:p>
          <a:p>
            <a:pPr lvl="0"/>
            <a:r>
              <a:rPr lang="ru-RU" b="1" dirty="0">
                <a:solidFill>
                  <a:schemeClr val="bg1">
                    <a:lumMod val="85000"/>
                  </a:schemeClr>
                </a:solidFill>
              </a:rPr>
              <a:t>Нарушение эпителия</a:t>
            </a:r>
            <a:endParaRPr lang="uk-UA" b="1" dirty="0">
              <a:solidFill>
                <a:schemeClr val="bg1">
                  <a:lumMod val="85000"/>
                </a:schemeClr>
              </a:solidFill>
            </a:endParaRPr>
          </a:p>
          <a:p>
            <a:pPr lvl="0"/>
            <a:r>
              <a:rPr lang="ru-RU" b="1" dirty="0" smtClean="0">
                <a:solidFill>
                  <a:schemeClr val="bg1">
                    <a:lumMod val="85000"/>
                  </a:schemeClr>
                </a:solidFill>
              </a:rPr>
              <a:t>Гипоксия</a:t>
            </a:r>
            <a:endParaRPr lang="uk-UA" b="1" dirty="0">
              <a:solidFill>
                <a:schemeClr val="bg1">
                  <a:lumMod val="85000"/>
                </a:schemeClr>
              </a:solidFill>
            </a:endParaRPr>
          </a:p>
        </p:txBody>
      </p:sp>
    </p:spTree>
    <p:extLst>
      <p:ext uri="{BB962C8B-B14F-4D97-AF65-F5344CB8AC3E}">
        <p14:creationId xmlns:p14="http://schemas.microsoft.com/office/powerpoint/2010/main" val="2353614114"/>
      </p:ext>
    </p:extLst>
  </p:cSld>
  <p:clrMapOvr>
    <a:masterClrMapping/>
  </p:clrMapOvr>
  <mc:AlternateContent xmlns:mc="http://schemas.openxmlformats.org/markup-compatibility/2006" xmlns:p14="http://schemas.microsoft.com/office/powerpoint/2010/main">
    <mc:Choice Requires="p14">
      <p:transition spd="slow" p14:dur="2250">
        <p:fad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6512" y="11376"/>
            <a:ext cx="9180512" cy="6846623"/>
          </a:xfrm>
          <a:prstGeom prst="rect">
            <a:avLst/>
          </a:prstGeom>
          <a:noFill/>
          <a:ln>
            <a:noFill/>
          </a:ln>
        </p:spPr>
      </p:pic>
      <p:sp>
        <p:nvSpPr>
          <p:cNvPr id="2" name="Заголовок 1"/>
          <p:cNvSpPr>
            <a:spLocks noGrp="1"/>
          </p:cNvSpPr>
          <p:nvPr>
            <p:ph type="title"/>
          </p:nvPr>
        </p:nvSpPr>
        <p:spPr>
          <a:xfrm>
            <a:off x="107504" y="188640"/>
            <a:ext cx="8784976" cy="1800200"/>
          </a:xfrm>
        </p:spPr>
        <p:txBody>
          <a:bodyPr>
            <a:normAutofit/>
          </a:bodyPr>
          <a:lstStyle/>
          <a:p>
            <a:pPr algn="ctr"/>
            <a:r>
              <a:rPr lang="ru-RU" sz="3600" b="1" i="1" dirty="0">
                <a:solidFill>
                  <a:srgbClr val="FFFF00"/>
                </a:solidFill>
              </a:rPr>
              <a:t>Основные факторы риска развития кератитов при пользовании </a:t>
            </a:r>
            <a:r>
              <a:rPr lang="ru-RU" sz="3600" b="1" i="1" dirty="0" smtClean="0">
                <a:solidFill>
                  <a:srgbClr val="FFFF00"/>
                </a:solidFill>
              </a:rPr>
              <a:t/>
            </a:r>
            <a:br>
              <a:rPr lang="ru-RU" sz="3600" b="1" i="1" dirty="0" smtClean="0">
                <a:solidFill>
                  <a:srgbClr val="FFFF00"/>
                </a:solidFill>
              </a:rPr>
            </a:br>
            <a:r>
              <a:rPr lang="ru-RU" sz="3600" b="1" i="1" dirty="0" smtClean="0">
                <a:solidFill>
                  <a:srgbClr val="FFFF00"/>
                </a:solidFill>
              </a:rPr>
              <a:t> </a:t>
            </a:r>
            <a:r>
              <a:rPr lang="ru-RU" sz="3600" b="1" i="1" dirty="0">
                <a:solidFill>
                  <a:srgbClr val="FFFF00"/>
                </a:solidFill>
              </a:rPr>
              <a:t>ОК линзами:</a:t>
            </a:r>
            <a:endParaRPr lang="uk-UA" sz="3600" dirty="0">
              <a:solidFill>
                <a:srgbClr val="FFFF00"/>
              </a:solidFill>
            </a:endParaRPr>
          </a:p>
        </p:txBody>
      </p:sp>
      <p:sp>
        <p:nvSpPr>
          <p:cNvPr id="3" name="Объект 2"/>
          <p:cNvSpPr>
            <a:spLocks noGrp="1"/>
          </p:cNvSpPr>
          <p:nvPr>
            <p:ph idx="1"/>
          </p:nvPr>
        </p:nvSpPr>
        <p:spPr>
          <a:xfrm>
            <a:off x="395536" y="3573016"/>
            <a:ext cx="8280920" cy="2763416"/>
          </a:xfrm>
          <a:effectLst>
            <a:outerShdw blurRad="88900" dist="76200" dir="2700000" algn="tl" rotWithShape="0">
              <a:srgbClr val="FF0000">
                <a:alpha val="40000"/>
              </a:srgbClr>
            </a:outerShdw>
          </a:effectLst>
        </p:spPr>
        <p:txBody>
          <a:bodyPr/>
          <a:lstStyle/>
          <a:p>
            <a:pPr lvl="0"/>
            <a:r>
              <a:rPr lang="ru-RU" b="1" dirty="0">
                <a:solidFill>
                  <a:schemeClr val="bg1">
                    <a:lumMod val="85000"/>
                  </a:schemeClr>
                </a:solidFill>
              </a:rPr>
              <a:t>Н</a:t>
            </a:r>
            <a:r>
              <a:rPr lang="ru-RU" b="1" dirty="0" smtClean="0">
                <a:solidFill>
                  <a:schemeClr val="bg1">
                    <a:lumMod val="85000"/>
                  </a:schemeClr>
                </a:solidFill>
              </a:rPr>
              <a:t>есоблюдение </a:t>
            </a:r>
            <a:r>
              <a:rPr lang="ru-RU" b="1" dirty="0">
                <a:solidFill>
                  <a:schemeClr val="bg1">
                    <a:lumMod val="85000"/>
                  </a:schemeClr>
                </a:solidFill>
              </a:rPr>
              <a:t>режима очистки линзы, редкая смена контейнера</a:t>
            </a:r>
            <a:endParaRPr lang="uk-UA" b="1" dirty="0">
              <a:solidFill>
                <a:schemeClr val="bg1">
                  <a:lumMod val="85000"/>
                </a:schemeClr>
              </a:solidFill>
            </a:endParaRPr>
          </a:p>
          <a:p>
            <a:pPr lvl="0"/>
            <a:r>
              <a:rPr lang="ru-RU" b="1" dirty="0">
                <a:solidFill>
                  <a:schemeClr val="bg1">
                    <a:lumMod val="85000"/>
                  </a:schemeClr>
                </a:solidFill>
              </a:rPr>
              <a:t> </a:t>
            </a:r>
            <a:r>
              <a:rPr lang="ru-RU" b="1" dirty="0" smtClean="0">
                <a:solidFill>
                  <a:schemeClr val="bg1">
                    <a:lumMod val="85000"/>
                  </a:schemeClr>
                </a:solidFill>
              </a:rPr>
              <a:t>Использование </a:t>
            </a:r>
            <a:r>
              <a:rPr lang="ru-RU" b="1" dirty="0">
                <a:solidFill>
                  <a:schemeClr val="bg1">
                    <a:lumMod val="85000"/>
                  </a:schemeClr>
                </a:solidFill>
              </a:rPr>
              <a:t>водопроводной воды для чистки линз.</a:t>
            </a:r>
            <a:endParaRPr lang="uk-UA" b="1" dirty="0">
              <a:solidFill>
                <a:schemeClr val="bg1">
                  <a:lumMod val="85000"/>
                </a:schemeClr>
              </a:solidFill>
            </a:endParaRPr>
          </a:p>
          <a:p>
            <a:pPr lvl="0"/>
            <a:r>
              <a:rPr lang="ru-RU" b="1" dirty="0">
                <a:solidFill>
                  <a:schemeClr val="bg1">
                    <a:lumMod val="85000"/>
                  </a:schemeClr>
                </a:solidFill>
              </a:rPr>
              <a:t>Неадекватный подбор линз</a:t>
            </a:r>
            <a:r>
              <a:rPr lang="ru-RU" b="1" dirty="0" smtClean="0">
                <a:solidFill>
                  <a:schemeClr val="bg1">
                    <a:lumMod val="85000"/>
                  </a:schemeClr>
                </a:solidFill>
              </a:rPr>
              <a:t>.</a:t>
            </a:r>
            <a:endParaRPr lang="uk-UA" b="1" dirty="0">
              <a:solidFill>
                <a:schemeClr val="bg1">
                  <a:lumMod val="85000"/>
                </a:schemeClr>
              </a:solidFill>
            </a:endParaRPr>
          </a:p>
        </p:txBody>
      </p:sp>
    </p:spTree>
    <p:extLst>
      <p:ext uri="{BB962C8B-B14F-4D97-AF65-F5344CB8AC3E}">
        <p14:creationId xmlns:p14="http://schemas.microsoft.com/office/powerpoint/2010/main" val="84773418"/>
      </p:ext>
    </p:extLst>
  </p:cSld>
  <p:clrMapOvr>
    <a:masterClrMapping/>
  </p:clrMapOvr>
  <mc:AlternateContent xmlns:mc="http://schemas.openxmlformats.org/markup-compatibility/2006" xmlns:p14="http://schemas.microsoft.com/office/powerpoint/2010/main">
    <mc:Choice Requires="p14">
      <p:transition spd="slow" p14:dur="2250">
        <p:fad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50" y="0"/>
            <a:ext cx="9144550" cy="6858000"/>
          </a:xfrm>
          <a:prstGeom prst="rect">
            <a:avLst/>
          </a:prstGeom>
          <a:noFill/>
          <a:ln>
            <a:noFill/>
          </a:ln>
        </p:spPr>
      </p:pic>
      <p:sp>
        <p:nvSpPr>
          <p:cNvPr id="2" name="Заголовок 1"/>
          <p:cNvSpPr>
            <a:spLocks noGrp="1"/>
          </p:cNvSpPr>
          <p:nvPr>
            <p:ph type="title"/>
          </p:nvPr>
        </p:nvSpPr>
        <p:spPr>
          <a:xfrm>
            <a:off x="251520" y="557808"/>
            <a:ext cx="8640960" cy="1143000"/>
          </a:xfrm>
        </p:spPr>
        <p:txBody>
          <a:bodyPr>
            <a:noAutofit/>
          </a:bodyPr>
          <a:lstStyle/>
          <a:p>
            <a:r>
              <a:rPr lang="ru-RU" sz="4800" b="1" i="1" dirty="0" smtClean="0">
                <a:solidFill>
                  <a:srgbClr val="FF0000"/>
                </a:solidFill>
              </a:rPr>
              <a:t>Знание требований к безопасному пользованию ОК</a:t>
            </a:r>
            <a:br>
              <a:rPr lang="ru-RU" sz="4800" b="1" i="1" dirty="0" smtClean="0">
                <a:solidFill>
                  <a:srgbClr val="FF0000"/>
                </a:solidFill>
              </a:rPr>
            </a:br>
            <a:endParaRPr lang="uk-UA" sz="4800" dirty="0">
              <a:solidFill>
                <a:srgbClr val="FF0000"/>
              </a:solidFill>
            </a:endParaRPr>
          </a:p>
        </p:txBody>
      </p:sp>
      <p:sp>
        <p:nvSpPr>
          <p:cNvPr id="3" name="Объект 2"/>
          <p:cNvSpPr>
            <a:spLocks noGrp="1"/>
          </p:cNvSpPr>
          <p:nvPr>
            <p:ph idx="1"/>
          </p:nvPr>
        </p:nvSpPr>
        <p:spPr>
          <a:xfrm>
            <a:off x="755576" y="2465784"/>
            <a:ext cx="7467600" cy="4419600"/>
          </a:xfrm>
        </p:spPr>
        <p:txBody>
          <a:bodyPr/>
          <a:lstStyle/>
          <a:p>
            <a:pPr lvl="0"/>
            <a:r>
              <a:rPr lang="ru-RU" b="1" dirty="0">
                <a:solidFill>
                  <a:schemeClr val="bg1">
                    <a:lumMod val="85000"/>
                  </a:schemeClr>
                </a:solidFill>
              </a:rPr>
              <a:t>Качество материала и дизайн линзы</a:t>
            </a:r>
            <a:endParaRPr lang="uk-UA" b="1" dirty="0">
              <a:solidFill>
                <a:schemeClr val="bg1">
                  <a:lumMod val="85000"/>
                </a:schemeClr>
              </a:solidFill>
            </a:endParaRPr>
          </a:p>
          <a:p>
            <a:pPr lvl="0"/>
            <a:r>
              <a:rPr lang="ru-RU" b="1" dirty="0">
                <a:solidFill>
                  <a:schemeClr val="bg1">
                    <a:lumMod val="85000"/>
                  </a:schemeClr>
                </a:solidFill>
              </a:rPr>
              <a:t>Правильный подбор</a:t>
            </a:r>
            <a:endParaRPr lang="uk-UA" b="1" dirty="0">
              <a:solidFill>
                <a:schemeClr val="bg1">
                  <a:lumMod val="85000"/>
                </a:schemeClr>
              </a:solidFill>
            </a:endParaRPr>
          </a:p>
          <a:p>
            <a:pPr lvl="0"/>
            <a:r>
              <a:rPr lang="ru-RU" b="1" dirty="0">
                <a:solidFill>
                  <a:schemeClr val="bg1">
                    <a:lumMod val="85000"/>
                  </a:schemeClr>
                </a:solidFill>
              </a:rPr>
              <a:t>Своевременная смена линз</a:t>
            </a:r>
            <a:endParaRPr lang="uk-UA" b="1" dirty="0">
              <a:solidFill>
                <a:schemeClr val="bg1">
                  <a:lumMod val="85000"/>
                </a:schemeClr>
              </a:solidFill>
            </a:endParaRPr>
          </a:p>
          <a:p>
            <a:pPr lvl="0"/>
            <a:r>
              <a:rPr lang="ru-RU" b="1" dirty="0">
                <a:solidFill>
                  <a:schemeClr val="bg1">
                    <a:lumMod val="85000"/>
                  </a:schemeClr>
                </a:solidFill>
              </a:rPr>
              <a:t>Обучение пользователей гигиене и уходу за линзами</a:t>
            </a:r>
            <a:endParaRPr lang="uk-UA" b="1" dirty="0">
              <a:solidFill>
                <a:schemeClr val="bg1">
                  <a:lumMod val="85000"/>
                </a:schemeClr>
              </a:solidFill>
            </a:endParaRPr>
          </a:p>
          <a:p>
            <a:pPr lvl="0"/>
            <a:r>
              <a:rPr lang="ru-RU" b="1" dirty="0">
                <a:solidFill>
                  <a:schemeClr val="bg1">
                    <a:lumMod val="85000"/>
                  </a:schemeClr>
                </a:solidFill>
              </a:rPr>
              <a:t>Хранение линз сухими</a:t>
            </a:r>
            <a:endParaRPr lang="uk-UA" b="1" dirty="0">
              <a:solidFill>
                <a:schemeClr val="bg1">
                  <a:lumMod val="85000"/>
                </a:schemeClr>
              </a:solidFill>
            </a:endParaRPr>
          </a:p>
          <a:p>
            <a:pPr lvl="0"/>
            <a:r>
              <a:rPr lang="ru-RU" b="1" dirty="0">
                <a:solidFill>
                  <a:schemeClr val="bg1">
                    <a:lumMod val="85000"/>
                  </a:schemeClr>
                </a:solidFill>
              </a:rPr>
              <a:t>Частая смена контейнеров и растворов</a:t>
            </a:r>
            <a:r>
              <a:rPr lang="ru-RU" b="1" dirty="0" smtClean="0">
                <a:solidFill>
                  <a:schemeClr val="bg1">
                    <a:lumMod val="85000"/>
                  </a:schemeClr>
                </a:solidFill>
              </a:rPr>
              <a:t>.</a:t>
            </a:r>
            <a:endParaRPr lang="uk-UA" b="1" dirty="0">
              <a:solidFill>
                <a:schemeClr val="bg1">
                  <a:lumMod val="85000"/>
                </a:schemeClr>
              </a:solidFill>
            </a:endParaRPr>
          </a:p>
        </p:txBody>
      </p:sp>
    </p:spTree>
    <p:extLst>
      <p:ext uri="{BB962C8B-B14F-4D97-AF65-F5344CB8AC3E}">
        <p14:creationId xmlns:p14="http://schemas.microsoft.com/office/powerpoint/2010/main" val="1004576474"/>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rc_mi" descr="http://www.ohiocareerconnect.org/wp-content/uploads/networking_handshake.jpg"/>
          <p:cNvPicPr/>
          <p:nvPr/>
        </p:nvPicPr>
        <p:blipFill>
          <a:blip r:embed="rId2" cstate="print">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41276"/>
          </a:xfrm>
          <a:prstGeom prst="rect">
            <a:avLst/>
          </a:prstGeom>
          <a:noFill/>
          <a:ln>
            <a:noFill/>
          </a:ln>
        </p:spPr>
      </p:pic>
      <p:sp>
        <p:nvSpPr>
          <p:cNvPr id="2" name="Заголовок 1"/>
          <p:cNvSpPr>
            <a:spLocks noGrp="1"/>
          </p:cNvSpPr>
          <p:nvPr>
            <p:ph type="title"/>
          </p:nvPr>
        </p:nvSpPr>
        <p:spPr>
          <a:xfrm>
            <a:off x="179511" y="260648"/>
            <a:ext cx="8785061" cy="792088"/>
          </a:xfrm>
        </p:spPr>
        <p:txBody>
          <a:bodyPr/>
          <a:lstStyle/>
          <a:p>
            <a:r>
              <a:rPr lang="ru-RU" sz="4800" dirty="0" smtClean="0"/>
              <a:t>Кооперация врача и пациента</a:t>
            </a:r>
            <a:endParaRPr lang="uk-UA" sz="4800" dirty="0"/>
          </a:p>
        </p:txBody>
      </p:sp>
      <p:sp>
        <p:nvSpPr>
          <p:cNvPr id="3" name="Объект 2"/>
          <p:cNvSpPr>
            <a:spLocks noGrp="1"/>
          </p:cNvSpPr>
          <p:nvPr>
            <p:ph idx="1"/>
          </p:nvPr>
        </p:nvSpPr>
        <p:spPr>
          <a:xfrm>
            <a:off x="323528" y="2204864"/>
            <a:ext cx="8496944" cy="4419600"/>
          </a:xfrm>
          <a:effectLst>
            <a:outerShdw blurRad="228600" dist="114300" sx="102000" sy="102000" algn="ctr" rotWithShape="0">
              <a:prstClr val="black">
                <a:alpha val="40000"/>
              </a:prstClr>
            </a:outerShdw>
          </a:effectLst>
        </p:spPr>
        <p:txBody>
          <a:bodyPr>
            <a:normAutofit/>
          </a:bodyPr>
          <a:lstStyle/>
          <a:p>
            <a:pPr lvl="0"/>
            <a:r>
              <a:rPr lang="ru-RU" sz="3200" b="1" dirty="0">
                <a:solidFill>
                  <a:schemeClr val="bg1">
                    <a:lumMod val="85000"/>
                  </a:schemeClr>
                </a:solidFill>
              </a:rPr>
              <a:t>Особое внимание детям и обучение родителей и детей правилам пользования линзами.</a:t>
            </a:r>
            <a:endParaRPr lang="uk-UA" sz="3200" b="1" dirty="0">
              <a:solidFill>
                <a:schemeClr val="bg1">
                  <a:lumMod val="85000"/>
                </a:schemeClr>
              </a:solidFill>
            </a:endParaRPr>
          </a:p>
          <a:p>
            <a:pPr lvl="0"/>
            <a:r>
              <a:rPr lang="ru-RU" sz="3200" b="1" dirty="0">
                <a:solidFill>
                  <a:schemeClr val="bg1">
                    <a:lumMod val="85000"/>
                  </a:schemeClr>
                </a:solidFill>
              </a:rPr>
              <a:t>Пациенты должны быть предупреждены о рисках </a:t>
            </a:r>
            <a:r>
              <a:rPr lang="ru-RU" sz="3200" b="1" dirty="0" smtClean="0">
                <a:solidFill>
                  <a:schemeClr val="bg1">
                    <a:lumMod val="85000"/>
                  </a:schemeClr>
                </a:solidFill>
              </a:rPr>
              <a:t>инфекционного </a:t>
            </a:r>
            <a:r>
              <a:rPr lang="ru-RU" sz="3200" b="1" dirty="0">
                <a:solidFill>
                  <a:schemeClr val="bg1">
                    <a:lumMod val="85000"/>
                  </a:schemeClr>
                </a:solidFill>
              </a:rPr>
              <a:t>воспаления роговицы и должны иметь возможность быстрого обращения в лечащему врачу.</a:t>
            </a:r>
            <a:endParaRPr lang="uk-UA" sz="3200" b="1" dirty="0">
              <a:solidFill>
                <a:schemeClr val="bg1">
                  <a:lumMod val="85000"/>
                </a:schemeClr>
              </a:solidFill>
            </a:endParaRPr>
          </a:p>
          <a:p>
            <a:endParaRPr lang="uk-UA" dirty="0"/>
          </a:p>
        </p:txBody>
      </p:sp>
    </p:spTree>
    <p:extLst>
      <p:ext uri="{BB962C8B-B14F-4D97-AF65-F5344CB8AC3E}">
        <p14:creationId xmlns:p14="http://schemas.microsoft.com/office/powerpoint/2010/main" val="144333297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rc_mi" descr="http://embracingcivility.com/wp-content/uploads/2012/05/waving3.jpg"/>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07504" y="1412776"/>
            <a:ext cx="8856984" cy="4896544"/>
          </a:xfrm>
          <a:prstGeom prst="rect">
            <a:avLst/>
          </a:prstGeom>
          <a:noFill/>
          <a:ln>
            <a:noFill/>
          </a:ln>
        </p:spPr>
      </p:pic>
      <p:sp>
        <p:nvSpPr>
          <p:cNvPr id="2" name="Заголовок 1"/>
          <p:cNvSpPr>
            <a:spLocks noGrp="1"/>
          </p:cNvSpPr>
          <p:nvPr>
            <p:ph type="title"/>
          </p:nvPr>
        </p:nvSpPr>
        <p:spPr/>
        <p:txBody>
          <a:bodyPr>
            <a:noAutofit/>
          </a:bodyPr>
          <a:lstStyle/>
          <a:p>
            <a:r>
              <a:rPr lang="ru-RU" sz="3600" dirty="0" smtClean="0">
                <a:solidFill>
                  <a:srgbClr val="FF0000"/>
                </a:solidFill>
              </a:rPr>
              <a:t>Знание преимуществ ОК перед МКЛ </a:t>
            </a:r>
            <a:endParaRPr lang="uk-UA" sz="3600" dirty="0">
              <a:solidFill>
                <a:srgbClr val="FF0000"/>
              </a:solidFill>
            </a:endParaRPr>
          </a:p>
        </p:txBody>
      </p:sp>
      <p:sp>
        <p:nvSpPr>
          <p:cNvPr id="3" name="Объект 2"/>
          <p:cNvSpPr>
            <a:spLocks noGrp="1"/>
          </p:cNvSpPr>
          <p:nvPr>
            <p:ph idx="1"/>
          </p:nvPr>
        </p:nvSpPr>
        <p:spPr/>
        <p:txBody>
          <a:bodyPr>
            <a:normAutofit/>
          </a:bodyPr>
          <a:lstStyle/>
          <a:p>
            <a:r>
              <a:rPr lang="ru-RU" dirty="0" smtClean="0">
                <a:solidFill>
                  <a:schemeClr val="bg1">
                    <a:lumMod val="85000"/>
                  </a:schemeClr>
                </a:solidFill>
              </a:rPr>
              <a:t>1 </a:t>
            </a:r>
            <a:r>
              <a:rPr lang="ru-RU" dirty="0">
                <a:solidFill>
                  <a:schemeClr val="bg1">
                    <a:lumMod val="85000"/>
                  </a:schemeClr>
                </a:solidFill>
              </a:rPr>
              <a:t>.В два раза меньший срок пребывания в линзах по сравнению с дневными - уменьшает явления сухого глаза</a:t>
            </a:r>
            <a:endParaRPr lang="uk-UA" dirty="0">
              <a:solidFill>
                <a:schemeClr val="bg1">
                  <a:lumMod val="85000"/>
                </a:schemeClr>
              </a:solidFill>
            </a:endParaRPr>
          </a:p>
          <a:p>
            <a:r>
              <a:rPr lang="ru-RU" dirty="0">
                <a:solidFill>
                  <a:schemeClr val="bg1">
                    <a:lumMod val="85000"/>
                  </a:schemeClr>
                </a:solidFill>
              </a:rPr>
              <a:t>2.Меньшая зависимость от коррекции – высокое зрение и в линзах и без них </a:t>
            </a:r>
            <a:endParaRPr lang="uk-UA" dirty="0">
              <a:solidFill>
                <a:schemeClr val="bg1">
                  <a:lumMod val="85000"/>
                </a:schemeClr>
              </a:solidFill>
            </a:endParaRPr>
          </a:p>
          <a:p>
            <a:r>
              <a:rPr lang="ru-RU" dirty="0">
                <a:solidFill>
                  <a:schemeClr val="bg1">
                    <a:lumMod val="85000"/>
                  </a:schemeClr>
                </a:solidFill>
              </a:rPr>
              <a:t>3. Управляемость ситуацией – исключаются непредвиденные ситуации связанные с потерей либо поломкой очков и линз.</a:t>
            </a:r>
            <a:endParaRPr lang="uk-UA" dirty="0">
              <a:solidFill>
                <a:schemeClr val="bg1">
                  <a:lumMod val="85000"/>
                </a:schemeClr>
              </a:solidFill>
            </a:endParaRPr>
          </a:p>
          <a:p>
            <a:pPr lvl="0"/>
            <a:r>
              <a:rPr lang="ru-RU" dirty="0">
                <a:solidFill>
                  <a:schemeClr val="bg1">
                    <a:lumMod val="85000"/>
                  </a:schemeClr>
                </a:solidFill>
              </a:rPr>
              <a:t>Стоимость.</a:t>
            </a:r>
            <a:endParaRPr lang="uk-UA" dirty="0">
              <a:solidFill>
                <a:schemeClr val="bg1">
                  <a:lumMod val="85000"/>
                </a:schemeClr>
              </a:solidFill>
            </a:endParaRPr>
          </a:p>
          <a:p>
            <a:endParaRPr lang="uk-UA" dirty="0"/>
          </a:p>
        </p:txBody>
      </p:sp>
    </p:spTree>
    <p:extLst>
      <p:ext uri="{BB962C8B-B14F-4D97-AF65-F5344CB8AC3E}">
        <p14:creationId xmlns:p14="http://schemas.microsoft.com/office/powerpoint/2010/main" val="6453810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25760"/>
            <a:ext cx="7239000" cy="1143000"/>
          </a:xfrm>
        </p:spPr>
        <p:txBody>
          <a:bodyPr>
            <a:noAutofit/>
          </a:bodyPr>
          <a:lstStyle/>
          <a:p>
            <a:pPr algn="l"/>
            <a:r>
              <a:rPr lang="ru-RU" sz="4400" dirty="0" smtClean="0">
                <a:solidFill>
                  <a:srgbClr val="FF0000"/>
                </a:solidFill>
              </a:rPr>
              <a:t>+ и -  </a:t>
            </a:r>
            <a:r>
              <a:rPr lang="ru-RU" sz="2800" dirty="0" smtClean="0"/>
              <a:t>Анкетирование пациентов: </a:t>
            </a:r>
            <a:br>
              <a:rPr lang="ru-RU" sz="2800" dirty="0" smtClean="0"/>
            </a:br>
            <a:r>
              <a:rPr lang="ru-RU" sz="2800" dirty="0" smtClean="0"/>
              <a:t>- </a:t>
            </a:r>
            <a:r>
              <a:rPr lang="ru-RU" sz="2800" b="1" dirty="0" smtClean="0"/>
              <a:t>67.7</a:t>
            </a:r>
            <a:r>
              <a:rPr lang="ru-RU" sz="2800" b="1" dirty="0"/>
              <a:t>% пациентов предпочло  </a:t>
            </a:r>
            <a:r>
              <a:rPr lang="ru-RU" sz="2800" b="1" dirty="0" smtClean="0"/>
              <a:t>ОК линзы </a:t>
            </a:r>
            <a:br>
              <a:rPr lang="ru-RU" sz="2800" b="1" dirty="0" smtClean="0"/>
            </a:br>
            <a:r>
              <a:rPr lang="ru-RU" sz="2800" dirty="0" smtClean="0"/>
              <a:t>- </a:t>
            </a:r>
            <a:r>
              <a:rPr lang="ru-RU" sz="2800" b="1" dirty="0" smtClean="0"/>
              <a:t>32.2</a:t>
            </a:r>
            <a:r>
              <a:rPr lang="ru-RU" sz="2800" b="1" dirty="0"/>
              <a:t>% </a:t>
            </a:r>
            <a:r>
              <a:rPr lang="ru-RU" sz="2800" b="1" dirty="0" smtClean="0"/>
              <a:t>- МКЛ </a:t>
            </a:r>
            <a:br>
              <a:rPr lang="ru-RU" sz="2800" b="1" dirty="0" smtClean="0"/>
            </a:br>
            <a:r>
              <a:rPr lang="ru-RU" sz="2400" b="1" dirty="0" smtClean="0"/>
              <a:t>(</a:t>
            </a:r>
            <a:r>
              <a:rPr lang="en-US" sz="2400" b="1" i="1" dirty="0" smtClean="0"/>
              <a:t>Michael </a:t>
            </a:r>
            <a:r>
              <a:rPr lang="en-US" sz="2400" b="1" i="1" dirty="0"/>
              <a:t>j, </a:t>
            </a:r>
            <a:r>
              <a:rPr lang="en-US" sz="2400" b="1" i="1" dirty="0" smtClean="0"/>
              <a:t>Optometry </a:t>
            </a:r>
            <a:r>
              <a:rPr lang="en-US" sz="2400" b="1" i="1" dirty="0"/>
              <a:t>and vision science, </a:t>
            </a:r>
            <a:r>
              <a:rPr lang="en-US" sz="2400" b="1" i="1" dirty="0" smtClean="0"/>
              <a:t>2008</a:t>
            </a:r>
            <a:r>
              <a:rPr lang="ru-RU" sz="2400" b="1" i="1" dirty="0" smtClean="0"/>
              <a:t>)</a:t>
            </a:r>
            <a:r>
              <a:rPr lang="en-US" sz="2400" b="1" dirty="0" smtClean="0"/>
              <a:t>  </a:t>
            </a:r>
            <a:endParaRPr lang="uk-UA" sz="2400" dirty="0"/>
          </a:p>
        </p:txBody>
      </p:sp>
      <p:sp>
        <p:nvSpPr>
          <p:cNvPr id="5" name="Текст 4"/>
          <p:cNvSpPr>
            <a:spLocks noGrp="1"/>
          </p:cNvSpPr>
          <p:nvPr>
            <p:ph type="body" idx="1"/>
          </p:nvPr>
        </p:nvSpPr>
        <p:spPr>
          <a:xfrm>
            <a:off x="694949" y="2204864"/>
            <a:ext cx="3733800" cy="533400"/>
          </a:xfrm>
        </p:spPr>
        <p:txBody>
          <a:bodyPr>
            <a:normAutofit fontScale="92500" lnSpcReduction="20000"/>
          </a:bodyPr>
          <a:lstStyle/>
          <a:p>
            <a:r>
              <a:rPr lang="ru-RU" dirty="0">
                <a:solidFill>
                  <a:srgbClr val="FF0000"/>
                </a:solidFill>
              </a:rPr>
              <a:t>В пользу ночных линз приведены следующие аргументы :</a:t>
            </a:r>
          </a:p>
          <a:p>
            <a:endParaRPr lang="ru-RU" dirty="0"/>
          </a:p>
        </p:txBody>
      </p:sp>
      <p:sp>
        <p:nvSpPr>
          <p:cNvPr id="6" name="Текст 5"/>
          <p:cNvSpPr>
            <a:spLocks noGrp="1"/>
          </p:cNvSpPr>
          <p:nvPr>
            <p:ph type="body" sz="quarter" idx="3"/>
          </p:nvPr>
        </p:nvSpPr>
        <p:spPr>
          <a:xfrm>
            <a:off x="4581149" y="2204864"/>
            <a:ext cx="3735267" cy="533400"/>
          </a:xfrm>
        </p:spPr>
        <p:txBody>
          <a:bodyPr>
            <a:normAutofit fontScale="92500" lnSpcReduction="20000"/>
          </a:bodyPr>
          <a:lstStyle/>
          <a:p>
            <a:r>
              <a:rPr lang="ru-RU" dirty="0">
                <a:solidFill>
                  <a:srgbClr val="FF0000"/>
                </a:solidFill>
              </a:rPr>
              <a:t>В пользу МКЛ приведены следующие аргументы:</a:t>
            </a:r>
          </a:p>
          <a:p>
            <a:endParaRPr lang="ru-RU" dirty="0"/>
          </a:p>
        </p:txBody>
      </p:sp>
      <p:sp>
        <p:nvSpPr>
          <p:cNvPr id="3" name="Объект 2"/>
          <p:cNvSpPr>
            <a:spLocks noGrp="1"/>
          </p:cNvSpPr>
          <p:nvPr>
            <p:ph sz="quarter" idx="13"/>
          </p:nvPr>
        </p:nvSpPr>
        <p:spPr>
          <a:xfrm>
            <a:off x="691901" y="2744360"/>
            <a:ext cx="3730752" cy="3840480"/>
          </a:xfrm>
        </p:spPr>
        <p:txBody>
          <a:bodyPr>
            <a:normAutofit fontScale="92500" lnSpcReduction="20000"/>
          </a:bodyPr>
          <a:lstStyle/>
          <a:p>
            <a:pPr marL="0" indent="0">
              <a:buNone/>
            </a:pPr>
            <a:endParaRPr lang="uk-UA" dirty="0"/>
          </a:p>
          <a:p>
            <a:pPr lvl="0"/>
            <a:r>
              <a:rPr lang="ru-RU" b="1" i="1" dirty="0"/>
              <a:t>Отсутствие ограничений в активности</a:t>
            </a:r>
            <a:endParaRPr lang="uk-UA" i="1" dirty="0"/>
          </a:p>
          <a:p>
            <a:pPr lvl="0"/>
            <a:r>
              <a:rPr lang="ru-RU" b="1" i="1" dirty="0"/>
              <a:t>Меньшая зависимость от средств коррекции</a:t>
            </a:r>
            <a:endParaRPr lang="uk-UA" i="1" dirty="0"/>
          </a:p>
          <a:p>
            <a:pPr lvl="0"/>
            <a:r>
              <a:rPr lang="ru-RU" b="1" i="1" dirty="0"/>
              <a:t>Комфорт в течение дня и отсутствие явлений сухого глаза.</a:t>
            </a:r>
            <a:endParaRPr lang="uk-UA" i="1" dirty="0"/>
          </a:p>
          <a:p>
            <a:endParaRPr lang="uk-UA" dirty="0"/>
          </a:p>
        </p:txBody>
      </p:sp>
      <p:sp>
        <p:nvSpPr>
          <p:cNvPr id="4" name="Объект 3"/>
          <p:cNvSpPr>
            <a:spLocks noGrp="1"/>
          </p:cNvSpPr>
          <p:nvPr>
            <p:ph sz="quarter" idx="14"/>
          </p:nvPr>
        </p:nvSpPr>
        <p:spPr>
          <a:xfrm>
            <a:off x="4578101" y="2744359"/>
            <a:ext cx="3730752" cy="3840480"/>
          </a:xfrm>
        </p:spPr>
        <p:txBody>
          <a:bodyPr>
            <a:normAutofit fontScale="92500" lnSpcReduction="10000"/>
          </a:bodyPr>
          <a:lstStyle/>
          <a:p>
            <a:pPr marL="0" indent="0">
              <a:buNone/>
            </a:pPr>
            <a:endParaRPr lang="uk-UA" dirty="0"/>
          </a:p>
          <a:p>
            <a:pPr lvl="0"/>
            <a:r>
              <a:rPr lang="ru-RU" b="1" i="1" dirty="0"/>
              <a:t>Чёткое зрение</a:t>
            </a:r>
            <a:endParaRPr lang="uk-UA" i="1" dirty="0"/>
          </a:p>
          <a:p>
            <a:pPr lvl="0"/>
            <a:r>
              <a:rPr lang="ru-RU" b="1" i="1" dirty="0"/>
              <a:t>Отсутствие явлений светорассеяния в вечернее время</a:t>
            </a:r>
            <a:endParaRPr lang="uk-UA" i="1" dirty="0"/>
          </a:p>
          <a:p>
            <a:pPr lvl="0"/>
            <a:r>
              <a:rPr lang="ru-RU" b="1" i="1" dirty="0"/>
              <a:t>Стабильность чёткого зрения вечером.</a:t>
            </a:r>
            <a:endParaRPr lang="uk-UA" i="1" dirty="0"/>
          </a:p>
          <a:p>
            <a:endParaRPr lang="uk-UA" dirty="0"/>
          </a:p>
        </p:txBody>
      </p:sp>
    </p:spTree>
    <p:extLst>
      <p:ext uri="{BB962C8B-B14F-4D97-AF65-F5344CB8AC3E}">
        <p14:creationId xmlns:p14="http://schemas.microsoft.com/office/powerpoint/2010/main" val="22258253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4624"/>
            <a:ext cx="7239000" cy="1143000"/>
          </a:xfrm>
        </p:spPr>
        <p:txBody>
          <a:bodyPr>
            <a:normAutofit fontScale="90000"/>
          </a:bodyPr>
          <a:lstStyle/>
          <a:p>
            <a:r>
              <a:rPr lang="ru-RU" dirty="0" smtClean="0">
                <a:solidFill>
                  <a:srgbClr val="FF0000"/>
                </a:solidFill>
              </a:rPr>
              <a:t>Новости!!</a:t>
            </a:r>
            <a:r>
              <a:rPr lang="ru-RU" dirty="0" smtClean="0"/>
              <a:t/>
            </a:r>
            <a:br>
              <a:rPr lang="ru-RU" dirty="0" smtClean="0"/>
            </a:br>
            <a:r>
              <a:rPr lang="ru-RU" sz="4400" dirty="0" err="1" smtClean="0"/>
              <a:t>Ортокератологические</a:t>
            </a:r>
            <a:r>
              <a:rPr lang="ru-RU" sz="4400" dirty="0" smtClean="0"/>
              <a:t> </a:t>
            </a:r>
            <a:r>
              <a:rPr lang="ru-RU" sz="4400" dirty="0"/>
              <a:t>Общества </a:t>
            </a:r>
            <a:endParaRPr lang="uk-UA" sz="4400" dirty="0"/>
          </a:p>
        </p:txBody>
      </p:sp>
      <p:sp>
        <p:nvSpPr>
          <p:cNvPr id="3" name="Объект 2"/>
          <p:cNvSpPr>
            <a:spLocks noGrp="1"/>
          </p:cNvSpPr>
          <p:nvPr>
            <p:ph idx="1"/>
          </p:nvPr>
        </p:nvSpPr>
        <p:spPr>
          <a:xfrm>
            <a:off x="755576" y="2060848"/>
            <a:ext cx="7467600" cy="4104456"/>
          </a:xfrm>
        </p:spPr>
        <p:txBody>
          <a:bodyPr>
            <a:normAutofit lnSpcReduction="10000"/>
          </a:bodyPr>
          <a:lstStyle/>
          <a:p>
            <a:r>
              <a:rPr lang="uk-UA" b="1" dirty="0" err="1"/>
              <a:t>Ортокератологическая</a:t>
            </a:r>
            <a:r>
              <a:rPr lang="uk-UA" b="1" dirty="0"/>
              <a:t> </a:t>
            </a:r>
            <a:r>
              <a:rPr lang="uk-UA" b="1" dirty="0" err="1"/>
              <a:t>Академия</a:t>
            </a:r>
            <a:r>
              <a:rPr lang="uk-UA" b="1" dirty="0"/>
              <a:t> Америки</a:t>
            </a:r>
            <a:r>
              <a:rPr lang="uk-UA" dirty="0"/>
              <a:t> – </a:t>
            </a:r>
            <a:r>
              <a:rPr lang="uk-UA" b="1" u="sng" dirty="0">
                <a:hlinkClick r:id="rId2"/>
              </a:rPr>
              <a:t>OAA</a:t>
            </a:r>
            <a:r>
              <a:rPr lang="uk-UA" b="1" dirty="0">
                <a:solidFill>
                  <a:schemeClr val="tx1">
                    <a:lumMod val="85000"/>
                    <a:lumOff val="15000"/>
                  </a:schemeClr>
                </a:solidFill>
              </a:rPr>
              <a:t> </a:t>
            </a:r>
            <a:r>
              <a:rPr lang="uk-UA" dirty="0"/>
              <a:t>(</a:t>
            </a:r>
            <a:r>
              <a:rPr lang="uk-UA" dirty="0" err="1"/>
              <a:t>Orthokeratology</a:t>
            </a:r>
            <a:r>
              <a:rPr lang="uk-UA" dirty="0"/>
              <a:t> </a:t>
            </a:r>
            <a:r>
              <a:rPr lang="uk-UA" dirty="0" err="1"/>
              <a:t>Academy</a:t>
            </a:r>
            <a:r>
              <a:rPr lang="uk-UA" dirty="0"/>
              <a:t> </a:t>
            </a:r>
            <a:r>
              <a:rPr lang="uk-UA" dirty="0" err="1"/>
              <a:t>of</a:t>
            </a:r>
            <a:r>
              <a:rPr lang="uk-UA" dirty="0"/>
              <a:t> </a:t>
            </a:r>
            <a:r>
              <a:rPr lang="uk-UA" dirty="0" err="1"/>
              <a:t>America</a:t>
            </a:r>
            <a:r>
              <a:rPr lang="uk-UA" dirty="0"/>
              <a:t>).</a:t>
            </a:r>
            <a:r>
              <a:rPr lang="ru-RU" dirty="0"/>
              <a:t> 2000год  </a:t>
            </a:r>
            <a:endParaRPr lang="uk-UA" dirty="0"/>
          </a:p>
          <a:p>
            <a:r>
              <a:rPr lang="uk-UA" b="1" dirty="0" err="1"/>
              <a:t>Британское</a:t>
            </a:r>
            <a:r>
              <a:rPr lang="uk-UA" b="1" dirty="0"/>
              <a:t> </a:t>
            </a:r>
            <a:r>
              <a:rPr lang="uk-UA" b="1" dirty="0" err="1"/>
              <a:t>ортокератологическое</a:t>
            </a:r>
            <a:r>
              <a:rPr lang="uk-UA" b="1" dirty="0"/>
              <a:t> </a:t>
            </a:r>
            <a:r>
              <a:rPr lang="uk-UA" b="1" dirty="0" err="1"/>
              <a:t>общество</a:t>
            </a:r>
            <a:r>
              <a:rPr lang="uk-UA" dirty="0"/>
              <a:t> </a:t>
            </a:r>
            <a:r>
              <a:rPr lang="uk-UA" u="sng" dirty="0">
                <a:hlinkClick r:id="rId3"/>
              </a:rPr>
              <a:t>BOKS</a:t>
            </a:r>
            <a:r>
              <a:rPr lang="uk-UA" dirty="0"/>
              <a:t> (</a:t>
            </a:r>
            <a:r>
              <a:rPr lang="uk-UA" dirty="0" err="1"/>
              <a:t>British</a:t>
            </a:r>
            <a:r>
              <a:rPr lang="uk-UA" dirty="0"/>
              <a:t> </a:t>
            </a:r>
            <a:r>
              <a:rPr lang="uk-UA" dirty="0" err="1"/>
              <a:t>Orthokeratology</a:t>
            </a:r>
            <a:r>
              <a:rPr lang="uk-UA" dirty="0"/>
              <a:t> </a:t>
            </a:r>
            <a:r>
              <a:rPr lang="uk-UA" dirty="0" err="1"/>
              <a:t>Society</a:t>
            </a:r>
            <a:r>
              <a:rPr lang="uk-UA" dirty="0"/>
              <a:t>).</a:t>
            </a:r>
          </a:p>
          <a:p>
            <a:r>
              <a:rPr lang="uk-UA" u="sng" dirty="0">
                <a:hlinkClick r:id="rId4"/>
              </a:rPr>
              <a:t>OSO</a:t>
            </a:r>
            <a:r>
              <a:rPr lang="uk-UA" dirty="0"/>
              <a:t> (</a:t>
            </a:r>
            <a:r>
              <a:rPr lang="uk-UA" dirty="0" err="1"/>
              <a:t>Orthokeratology</a:t>
            </a:r>
            <a:r>
              <a:rPr lang="uk-UA" dirty="0"/>
              <a:t> </a:t>
            </a:r>
            <a:r>
              <a:rPr lang="uk-UA" dirty="0" err="1"/>
              <a:t>Society</a:t>
            </a:r>
            <a:r>
              <a:rPr lang="uk-UA" dirty="0"/>
              <a:t> </a:t>
            </a:r>
            <a:r>
              <a:rPr lang="uk-UA" dirty="0" err="1"/>
              <a:t>of</a:t>
            </a:r>
            <a:r>
              <a:rPr lang="uk-UA" dirty="0"/>
              <a:t> </a:t>
            </a:r>
            <a:r>
              <a:rPr lang="uk-UA" dirty="0" err="1"/>
              <a:t>Oceania</a:t>
            </a:r>
            <a:r>
              <a:rPr lang="uk-UA" dirty="0"/>
              <a:t>) – </a:t>
            </a:r>
            <a:r>
              <a:rPr lang="uk-UA" b="1" dirty="0" err="1"/>
              <a:t>Ортокератологическое</a:t>
            </a:r>
            <a:r>
              <a:rPr lang="uk-UA" b="1" dirty="0"/>
              <a:t> </a:t>
            </a:r>
            <a:r>
              <a:rPr lang="uk-UA" b="1" dirty="0" err="1"/>
              <a:t>общество</a:t>
            </a:r>
            <a:r>
              <a:rPr lang="uk-UA" b="1" dirty="0"/>
              <a:t> </a:t>
            </a:r>
            <a:r>
              <a:rPr lang="uk-UA" b="1" dirty="0" err="1"/>
              <a:t>Австралии</a:t>
            </a:r>
            <a:r>
              <a:rPr lang="uk-UA" b="1" dirty="0"/>
              <a:t> и  </a:t>
            </a:r>
            <a:r>
              <a:rPr lang="uk-UA" b="1" dirty="0" err="1"/>
              <a:t>Океании</a:t>
            </a:r>
            <a:r>
              <a:rPr lang="uk-UA" dirty="0"/>
              <a:t>, </a:t>
            </a:r>
          </a:p>
          <a:p>
            <a:r>
              <a:rPr lang="uk-UA" b="1" u="sng" dirty="0" err="1">
                <a:solidFill>
                  <a:schemeClr val="tx1">
                    <a:lumMod val="75000"/>
                    <a:lumOff val="25000"/>
                  </a:schemeClr>
                </a:solidFill>
                <a:hlinkClick r:id="rId5"/>
              </a:rPr>
              <a:t>Европейская</a:t>
            </a:r>
            <a:r>
              <a:rPr lang="uk-UA" b="1" u="sng" dirty="0">
                <a:solidFill>
                  <a:schemeClr val="tx1">
                    <a:lumMod val="75000"/>
                    <a:lumOff val="25000"/>
                  </a:schemeClr>
                </a:solidFill>
                <a:hlinkClick r:id="rId5"/>
              </a:rPr>
              <a:t> </a:t>
            </a:r>
            <a:r>
              <a:rPr lang="uk-UA" b="1" u="sng" dirty="0" err="1">
                <a:solidFill>
                  <a:schemeClr val="tx1">
                    <a:lumMod val="75000"/>
                    <a:lumOff val="25000"/>
                  </a:schemeClr>
                </a:solidFill>
                <a:hlinkClick r:id="rId5"/>
              </a:rPr>
              <a:t>Академия</a:t>
            </a:r>
            <a:r>
              <a:rPr lang="uk-UA" b="1" u="sng" dirty="0">
                <a:solidFill>
                  <a:schemeClr val="tx1">
                    <a:lumMod val="75000"/>
                    <a:lumOff val="25000"/>
                  </a:schemeClr>
                </a:solidFill>
                <a:hlinkClick r:id="rId5"/>
              </a:rPr>
              <a:t> </a:t>
            </a:r>
            <a:r>
              <a:rPr lang="uk-UA" b="1" u="sng" dirty="0" err="1">
                <a:solidFill>
                  <a:schemeClr val="tx1">
                    <a:lumMod val="75000"/>
                    <a:lumOff val="25000"/>
                  </a:schemeClr>
                </a:solidFill>
                <a:hlinkClick r:id="rId5"/>
              </a:rPr>
              <a:t>ортокератологии</a:t>
            </a:r>
            <a:r>
              <a:rPr lang="uk-UA" b="1" dirty="0">
                <a:solidFill>
                  <a:schemeClr val="tx1">
                    <a:lumMod val="75000"/>
                    <a:lumOff val="25000"/>
                  </a:schemeClr>
                </a:solidFill>
              </a:rPr>
              <a:t>.</a:t>
            </a:r>
          </a:p>
          <a:p>
            <a:endParaRPr lang="uk-UA" dirty="0"/>
          </a:p>
        </p:txBody>
      </p:sp>
    </p:spTree>
    <p:extLst>
      <p:ext uri="{BB962C8B-B14F-4D97-AF65-F5344CB8AC3E}">
        <p14:creationId xmlns:p14="http://schemas.microsoft.com/office/powerpoint/2010/main" val="36136913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04664"/>
            <a:ext cx="8568952" cy="864096"/>
          </a:xfrm>
        </p:spPr>
        <p:txBody>
          <a:bodyPr>
            <a:noAutofit/>
          </a:bodyPr>
          <a:lstStyle/>
          <a:p>
            <a:pPr algn="ctr"/>
            <a:r>
              <a:rPr lang="ru-RU" sz="3600" dirty="0" smtClean="0">
                <a:solidFill>
                  <a:srgbClr val="FF0000"/>
                </a:solidFill>
              </a:rPr>
              <a:t>Адресуйте пациентов на сайт</a:t>
            </a:r>
            <a:br>
              <a:rPr lang="ru-RU" sz="3600" dirty="0" smtClean="0">
                <a:solidFill>
                  <a:srgbClr val="FF0000"/>
                </a:solidFill>
              </a:rPr>
            </a:br>
            <a:r>
              <a:rPr lang="ru-RU" sz="3600" dirty="0" smtClean="0">
                <a:solidFill>
                  <a:srgbClr val="FF0000"/>
                </a:solidFill>
              </a:rPr>
              <a:t>сайт </a:t>
            </a:r>
            <a:r>
              <a:rPr lang="ru-RU" sz="3600" dirty="0">
                <a:solidFill>
                  <a:srgbClr val="FF0000"/>
                </a:solidFill>
              </a:rPr>
              <a:t>Парагон на русском </a:t>
            </a:r>
            <a:r>
              <a:rPr lang="ru-RU" sz="3600" dirty="0" smtClean="0">
                <a:solidFill>
                  <a:srgbClr val="FF0000"/>
                </a:solidFill>
              </a:rPr>
              <a:t>языке</a:t>
            </a:r>
            <a:r>
              <a:rPr lang="ru-RU" sz="3600" dirty="0">
                <a:solidFill>
                  <a:srgbClr val="FF0000"/>
                </a:solidFill>
              </a:rPr>
              <a:t>!</a:t>
            </a:r>
            <a:r>
              <a:rPr lang="ru-RU" sz="3600" dirty="0" smtClean="0">
                <a:solidFill>
                  <a:srgbClr val="FF0000"/>
                </a:solidFill>
              </a:rPr>
              <a:t/>
            </a:r>
            <a:br>
              <a:rPr lang="ru-RU" sz="3600" dirty="0" smtClean="0">
                <a:solidFill>
                  <a:srgbClr val="FF0000"/>
                </a:solidFill>
              </a:rPr>
            </a:br>
            <a:r>
              <a:rPr lang="ru-RU" sz="3600" dirty="0" smtClean="0"/>
              <a:t> </a:t>
            </a:r>
            <a:r>
              <a:rPr lang="en-US" sz="3600" b="1" dirty="0" smtClean="0">
                <a:solidFill>
                  <a:srgbClr val="FF0000"/>
                </a:solidFill>
              </a:rPr>
              <a:t>CRT.CLUB</a:t>
            </a:r>
            <a:endParaRPr lang="uk-UA" sz="3600" dirty="0"/>
          </a:p>
        </p:txBody>
      </p:sp>
      <p:pic>
        <p:nvPicPr>
          <p:cNvPr id="12292" name="Picture 4"/>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556792"/>
            <a:ext cx="8910607"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3584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611560" y="2204864"/>
            <a:ext cx="7920037" cy="3168352"/>
          </a:xfrm>
        </p:spPr>
        <p:txBody>
          <a:bodyPr anchor="t"/>
          <a:lstStyle/>
          <a:p>
            <a:pPr algn="ctr"/>
            <a:r>
              <a:rPr lang="ru-RU" sz="8800" dirty="0" smtClean="0"/>
              <a:t>Спасибо за Внимание!</a:t>
            </a:r>
            <a:endParaRPr lang="ru-RU" sz="8800" dirty="0"/>
          </a:p>
        </p:txBody>
      </p:sp>
      <p:pic>
        <p:nvPicPr>
          <p:cNvPr id="17410" name="Picture 2" descr="D:\Pictures\CRTlogo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32656"/>
            <a:ext cx="5891808" cy="1561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749263"/>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Thermal">
      <a:dk1>
        <a:srgbClr val="4D5B6B"/>
      </a:dk1>
      <a:lt1>
        <a:srgbClr val="FFFFFF"/>
      </a:lt1>
      <a:dk2>
        <a:srgbClr val="675D59"/>
      </a:dk2>
      <a:lt2>
        <a:srgbClr val="E8DED8"/>
      </a:lt2>
      <a:accent1>
        <a:srgbClr val="FF7605"/>
      </a:accent1>
      <a:accent2>
        <a:srgbClr val="7F7F7F"/>
      </a:accent2>
      <a:accent3>
        <a:srgbClr val="7F5185"/>
      </a:accent3>
      <a:accent4>
        <a:srgbClr val="89AAD3"/>
      </a:accent4>
      <a:accent5>
        <a:srgbClr val="8F5B4B"/>
      </a:accent5>
      <a:accent6>
        <a:srgbClr val="C84340"/>
      </a:accent6>
      <a:hlink>
        <a:srgbClr val="89AAD3"/>
      </a:hlink>
      <a:folHlink>
        <a:srgbClr val="795185"/>
      </a:folHlink>
    </a:clrScheme>
    <a:fontScheme name="Thermal">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TM01859868[[fn=Термический]]</Template>
  <TotalTime>2740</TotalTime>
  <Words>1880</Words>
  <Application>Microsoft Office PowerPoint</Application>
  <PresentationFormat>Экран (4:3)</PresentationFormat>
  <Paragraphs>245</Paragraphs>
  <Slides>40</Slides>
  <Notes>8</Notes>
  <HiddenSlides>0</HiddenSlides>
  <MMClips>1</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40</vt:i4>
      </vt:variant>
    </vt:vector>
  </HeadingPairs>
  <TitlesOfParts>
    <vt:vector size="42" baseType="lpstr">
      <vt:lpstr>Thermal</vt:lpstr>
      <vt:lpstr>CorelDRAW</vt:lpstr>
      <vt:lpstr>Что для нас актуально в позиционировании линз Парагон? </vt:lpstr>
      <vt:lpstr>Научность: Ортокератология (ОК) –  клиническая технология временного изменения рефракции глаза</vt:lpstr>
      <vt:lpstr>Начало</vt:lpstr>
      <vt:lpstr>Презентация PowerPoint</vt:lpstr>
      <vt:lpstr>Научная литература</vt:lpstr>
      <vt:lpstr>Как работает линза???</vt:lpstr>
      <vt:lpstr>Презентация PowerPoint</vt:lpstr>
      <vt:lpstr>Требования к современному дизайну линз: </vt:lpstr>
      <vt:lpstr>Какие компании имеют международные  сертификаты:</vt:lpstr>
      <vt:lpstr>Презентация PowerPoint</vt:lpstr>
      <vt:lpstr>Понимание возможностей линз:  Конечный «пункт»– достижение сферичной формы:</vt:lpstr>
      <vt:lpstr>Знание гистологии и морфологии роговицы. В КАКИХ СЛОЯХ РОГОВИЦЫ  ПРОИСХОДИТ ИЗМЕНЕНИЕ ЕЁ ТОЛЩИНЫ?</vt:lpstr>
      <vt:lpstr>Гистоморфологические исследования  роговицы  котов  через  4 и  8 часов, 4 и 14 дней. (постоянное ношение линзы под закрытыми (сшитыми) веками!! </vt:lpstr>
      <vt:lpstr>Презентация PowerPoint</vt:lpstr>
      <vt:lpstr>Презентация PowerPoint</vt:lpstr>
      <vt:lpstr>Гистоморфологические исследования: Cheah PS, Bariah MA, Myint M, Lye MS, 2008 –исследование на глазах приматов. </vt:lpstr>
      <vt:lpstr>Презентация PowerPoint</vt:lpstr>
      <vt:lpstr>Гистохимические исследования. Mastubara M, Kemei J, Takeda S (2004) – исследование на глазах кроликов.  </vt:lpstr>
      <vt:lpstr>Биохимические исследования  концентрации ТБК реактивных продуктов в слезе через 7  и 30 дней после начала пользования ОК линзами   (Нагорский П.Г. 2007)</vt:lpstr>
      <vt:lpstr> Конфокальная  микроскопия</vt:lpstr>
      <vt:lpstr>Конфокальная  микроскопия</vt:lpstr>
      <vt:lpstr>Сколько же надо Дк/т?</vt:lpstr>
      <vt:lpstr>В чём разница Дк и ДК/т? Игра слов?</vt:lpstr>
      <vt:lpstr>Критерий Холдена - Мерца – 125ЕД  (Holden B. Mertz G. 1984)    Показатель кислородной трансмиссии в 120Дк/Т  является  «золотым   стандартом» </vt:lpstr>
      <vt:lpstr>Презентация PowerPoint</vt:lpstr>
      <vt:lpstr>Знание  оптических возможностей ОК линз:</vt:lpstr>
      <vt:lpstr>Позитивное действие на зрительную систему ИЗМЕНЕНИЕ АККОМОДАЦИИ</vt:lpstr>
      <vt:lpstr>Знание возможных осложнений и их причин: ОСЛОЖНЕНИЯ</vt:lpstr>
      <vt:lpstr>Презентация PowerPoint</vt:lpstr>
      <vt:lpstr>Частота кератитов:  1 на 10 000  (при МКЛ – 4 на 10 000).</vt:lpstr>
      <vt:lpstr>Презентация PowerPoint</vt:lpstr>
      <vt:lpstr>Основные факторы риска развития кератитов при пользовании  ЛЮБЫМИ линзами:</vt:lpstr>
      <vt:lpstr>Основные факторы риска развития кератитов при пользовании   ОК линзами:</vt:lpstr>
      <vt:lpstr>Знание требований к безопасному пользованию ОК </vt:lpstr>
      <vt:lpstr>Кооперация врача и пациента</vt:lpstr>
      <vt:lpstr>Знание преимуществ ОК перед МКЛ </vt:lpstr>
      <vt:lpstr>+ и -  Анкетирование пациентов:  - 67.7% пациентов предпочло  ОК линзы  - 32.2% - МКЛ  (Michael j, Optometry and vision science, 2008)  </vt:lpstr>
      <vt:lpstr>Новости!! Ортокератологические Общества </vt:lpstr>
      <vt:lpstr>Адресуйте пациентов на сайт сайт Парагон на русском языке!  CRT.CLUB</vt:lpstr>
      <vt:lpstr>Спасибо за Внимание!</vt:lpstr>
    </vt:vector>
  </TitlesOfParts>
  <Company>Lenovo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Оксана</dc:creator>
  <cp:lastModifiedBy>Maxim</cp:lastModifiedBy>
  <cp:revision>66</cp:revision>
  <cp:lastPrinted>2015-06-16T15:27:51Z</cp:lastPrinted>
  <dcterms:created xsi:type="dcterms:W3CDTF">2015-05-07T11:59:09Z</dcterms:created>
  <dcterms:modified xsi:type="dcterms:W3CDTF">2015-07-08T19:51:12Z</dcterms:modified>
</cp:coreProperties>
</file>