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handoutMasterIdLst>
    <p:handoutMasterId r:id="rId47"/>
  </p:handoutMasterIdLst>
  <p:sldIdLst>
    <p:sldId id="256" r:id="rId2"/>
    <p:sldId id="318" r:id="rId3"/>
    <p:sldId id="265" r:id="rId4"/>
    <p:sldId id="290" r:id="rId5"/>
    <p:sldId id="286" r:id="rId6"/>
    <p:sldId id="264" r:id="rId7"/>
    <p:sldId id="274" r:id="rId8"/>
    <p:sldId id="277" r:id="rId9"/>
    <p:sldId id="297" r:id="rId10"/>
    <p:sldId id="317" r:id="rId11"/>
    <p:sldId id="319" r:id="rId12"/>
    <p:sldId id="320" r:id="rId13"/>
    <p:sldId id="321" r:id="rId14"/>
    <p:sldId id="327" r:id="rId15"/>
    <p:sldId id="323" r:id="rId16"/>
    <p:sldId id="324" r:id="rId17"/>
    <p:sldId id="325" r:id="rId18"/>
    <p:sldId id="326" r:id="rId19"/>
    <p:sldId id="280" r:id="rId20"/>
    <p:sldId id="284" r:id="rId21"/>
    <p:sldId id="304" r:id="rId22"/>
    <p:sldId id="305" r:id="rId23"/>
    <p:sldId id="306" r:id="rId24"/>
    <p:sldId id="307" r:id="rId25"/>
    <p:sldId id="308" r:id="rId26"/>
    <p:sldId id="310" r:id="rId27"/>
    <p:sldId id="309" r:id="rId28"/>
    <p:sldId id="311" r:id="rId29"/>
    <p:sldId id="312" r:id="rId30"/>
    <p:sldId id="313" r:id="rId31"/>
    <p:sldId id="328" r:id="rId32"/>
    <p:sldId id="329" r:id="rId33"/>
    <p:sldId id="330" r:id="rId34"/>
    <p:sldId id="331" r:id="rId35"/>
    <p:sldId id="316" r:id="rId36"/>
    <p:sldId id="315" r:id="rId37"/>
    <p:sldId id="299" r:id="rId38"/>
    <p:sldId id="314" r:id="rId39"/>
    <p:sldId id="300" r:id="rId40"/>
    <p:sldId id="301" r:id="rId41"/>
    <p:sldId id="302" r:id="rId42"/>
    <p:sldId id="303" r:id="rId43"/>
    <p:sldId id="271" r:id="rId44"/>
    <p:sldId id="258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74" autoAdjust="0"/>
    <p:restoredTop sz="94660"/>
  </p:normalViewPr>
  <p:slideViewPr>
    <p:cSldViewPr>
      <p:cViewPr>
        <p:scale>
          <a:sx n="111" d="100"/>
          <a:sy n="111" d="100"/>
        </p:scale>
        <p:origin x="-72" y="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400" b="1" i="0">
                    <a:effectLst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Лист2!$D$6:$D$11</c:f>
              <c:strCache>
                <c:ptCount val="6"/>
                <c:pt idx="0">
                  <c:v>keratoconus</c:v>
                </c:pt>
                <c:pt idx="1">
                  <c:v>postLASIK and RK</c:v>
                </c:pt>
                <c:pt idx="2">
                  <c:v>post PKP</c:v>
                </c:pt>
                <c:pt idx="3">
                  <c:v>mixed ast</c:v>
                </c:pt>
                <c:pt idx="4">
                  <c:v>post trauma and keratitis</c:v>
                </c:pt>
                <c:pt idx="5">
                  <c:v>dry eye</c:v>
                </c:pt>
              </c:strCache>
            </c:strRef>
          </c:cat>
          <c:val>
            <c:numRef>
              <c:f>Лист2!$E$6:$E$11</c:f>
              <c:numCache>
                <c:formatCode>General</c:formatCode>
                <c:ptCount val="6"/>
                <c:pt idx="0">
                  <c:v>180</c:v>
                </c:pt>
                <c:pt idx="1">
                  <c:v>39</c:v>
                </c:pt>
                <c:pt idx="2">
                  <c:v>5</c:v>
                </c:pt>
                <c:pt idx="3">
                  <c:v>18</c:v>
                </c:pt>
                <c:pt idx="4">
                  <c:v>7</c:v>
                </c:pt>
                <c:pt idx="5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t"/>
      <c:layout/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CF1DC5-CA19-4268-B4BE-6F68E4B0A6CE}" type="datetimeFigureOut">
              <a:rPr lang="uk-UA" smtClean="0"/>
              <a:pPr/>
              <a:t>08.07.2015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1BE584-2255-447C-B345-1313ADDD398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95404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A514366-249F-4F80-BAEA-94F7BE44AEC1}" type="datetimeFigureOut">
              <a:rPr lang="en-US"/>
              <a:pPr>
                <a:defRPr/>
              </a:pPr>
              <a:t>7/8/2015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en-US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867C0DC-12DE-4CE4-BF30-6512518170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6966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6350" stA="50000" endA="300" endPos="50000" dist="29997" dir="5400000" sy="-100000" algn="bl" rotWithShape="0"/>
                </a:effectLst>
              </a:defRPr>
            </a:lvl1pPr>
            <a:extLst/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олилиния 13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0" y="2357438"/>
            <a:ext cx="6005513" cy="19097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0" y="2000250"/>
            <a:ext cx="6005513" cy="22669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 userDrawn="1"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14400"/>
          </a:xfrm>
        </p:spPr>
        <p:txBody>
          <a:bodyPr/>
          <a:lstStyle>
            <a:extLst/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772400" cy="914400"/>
          </a:xfrm>
          <a:prstGeom prst="rect">
            <a:avLst/>
          </a:prstGeom>
        </p:spPr>
        <p:txBody>
          <a:bodyPr vert="horz" anchor="t">
            <a:no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>
            <a:extLst/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5127" name="Текст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4" r:id="rId1"/>
    <p:sldLayoutId id="2147483751" r:id="rId2"/>
    <p:sldLayoutId id="2147483755" r:id="rId3"/>
    <p:sldLayoutId id="2147483756" r:id="rId4"/>
    <p:sldLayoutId id="2147483757" r:id="rId5"/>
    <p:sldLayoutId id="2147483752" r:id="rId6"/>
    <p:sldLayoutId id="2147483758" r:id="rId7"/>
    <p:sldLayoutId id="2147483753" r:id="rId8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0" kern="1200" cap="none" spc="0">
          <a:ln/>
          <a:solidFill>
            <a:schemeClr val="accent5">
              <a:tint val="50000"/>
              <a:satMod val="180000"/>
            </a:schemeClr>
          </a:solidFill>
          <a:effectLst/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39552" y="4725144"/>
            <a:ext cx="7772400" cy="1508760"/>
          </a:xfrm>
        </p:spPr>
        <p:txBody>
          <a:bodyPr/>
          <a:lstStyle/>
          <a:p>
            <a:endParaRPr lang="ru-RU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r>
              <a:rPr lang="en-U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AILAS, Kiev, Ukraine</a:t>
            </a:r>
            <a:endParaRPr 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1196752"/>
            <a:ext cx="8215370" cy="2051927"/>
          </a:xfrm>
        </p:spPr>
        <p:txBody>
          <a:bodyPr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smtClean="0">
                <a:effectLst/>
              </a:rPr>
              <a:t>Склеральные  </a:t>
            </a:r>
            <a:r>
              <a:rPr lang="ru-RU" sz="3600" dirty="0" smtClean="0">
                <a:effectLst/>
              </a:rPr>
              <a:t>жёсткие газопроницаемые линзы для коррекции сложных рефракционных нарушений роговицы.</a:t>
            </a:r>
            <a:r>
              <a:rPr lang="en-US" sz="3600" dirty="0" smtClean="0">
                <a:effectLst/>
              </a:rPr>
              <a:t> </a:t>
            </a:r>
            <a:br>
              <a:rPr lang="en-US" sz="3600" dirty="0" smtClean="0">
                <a:effectLst/>
              </a:rPr>
            </a:br>
            <a:r>
              <a:rPr lang="en-US" sz="3600" dirty="0" smtClean="0">
                <a:effectLst/>
              </a:rPr>
              <a:t/>
            </a:r>
            <a:br>
              <a:rPr lang="en-US" sz="3600" dirty="0" smtClean="0">
                <a:effectLst/>
              </a:rPr>
            </a:br>
            <a:r>
              <a:rPr lang="en-US" sz="3600" dirty="0" smtClean="0">
                <a:effectLst/>
              </a:rPr>
              <a:t>(</a:t>
            </a:r>
            <a:r>
              <a:rPr lang="ru-RU" sz="3600" dirty="0" smtClean="0">
                <a:effectLst/>
              </a:rPr>
              <a:t>Когда всё остальное не работает</a:t>
            </a:r>
            <a:r>
              <a:rPr lang="en-US" sz="3600" dirty="0" smtClean="0">
                <a:effectLst/>
              </a:rPr>
              <a:t>)</a:t>
            </a:r>
            <a:endParaRPr lang="en-US" sz="3600" b="0" cap="none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</p:txBody>
      </p:sp>
      <p:sp>
        <p:nvSpPr>
          <p:cNvPr id="5" name="Sous-titre 2"/>
          <p:cNvSpPr txBox="1">
            <a:spLocks/>
          </p:cNvSpPr>
          <p:nvPr/>
        </p:nvSpPr>
        <p:spPr bwMode="auto">
          <a:xfrm>
            <a:off x="381000" y="6207968"/>
            <a:ext cx="8610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584" tIns="45720" rIns="91440" bIns="45720" numCol="1" anchor="b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None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3" pitchFamily="18" charset="2"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EB80A"/>
              </a:buClr>
              <a:buFont typeface="Wingdings 2" pitchFamily="18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 eaLnBrk="1" hangingPunct="1"/>
            <a:r>
              <a:rPr lang="fr-FR" altLang="ru-RU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None of the  Authors have any conflict of interest to disclose</a:t>
            </a:r>
            <a:endParaRPr lang="fr-FR" altLang="ru-RU" sz="2200" i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352928" cy="5760640"/>
          </a:xfrm>
        </p:spPr>
        <p:txBody>
          <a:bodyPr/>
          <a:lstStyle/>
          <a:p>
            <a:pPr algn="ctr"/>
            <a:r>
              <a:rPr lang="ru-RU" sz="2800" dirty="0" smtClean="0"/>
              <a:t>Количество наблюдений: </a:t>
            </a:r>
            <a:r>
              <a:rPr lang="ru-RU" sz="2800" b="1" dirty="0" smtClean="0">
                <a:solidFill>
                  <a:srgbClr val="FF0000"/>
                </a:solidFill>
              </a:rPr>
              <a:t>874 глаза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endParaRPr lang="uk-UA" sz="1200" dirty="0"/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4324184"/>
              </p:ext>
            </p:extLst>
          </p:nvPr>
        </p:nvGraphicFramePr>
        <p:xfrm>
          <a:off x="827584" y="1412776"/>
          <a:ext cx="7920880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2916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914400"/>
          </a:xfrm>
        </p:spPr>
        <p:txBody>
          <a:bodyPr/>
          <a:lstStyle/>
          <a:p>
            <a:r>
              <a:rPr lang="ru-RU" sz="2800" dirty="0" smtClean="0"/>
              <a:t>Преимущества </a:t>
            </a:r>
            <a:r>
              <a:rPr lang="en-US" sz="2800" dirty="0" smtClean="0"/>
              <a:t>RGP</a:t>
            </a:r>
            <a:r>
              <a:rPr lang="ru-RU" sz="2800" dirty="0" smtClean="0"/>
              <a:t> склеральных линз:</a:t>
            </a:r>
            <a:endParaRPr lang="en-US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124744"/>
            <a:ext cx="7772400" cy="4572000"/>
          </a:xfrm>
        </p:spPr>
        <p:txBody>
          <a:bodyPr/>
          <a:lstStyle/>
          <a:p>
            <a:r>
              <a:rPr lang="ru-RU" dirty="0" smtClean="0"/>
              <a:t>Комфорт</a:t>
            </a:r>
          </a:p>
          <a:p>
            <a:r>
              <a:rPr lang="ru-RU" dirty="0" smtClean="0"/>
              <a:t>Безопасность</a:t>
            </a:r>
          </a:p>
          <a:p>
            <a:r>
              <a:rPr lang="ru-RU" dirty="0" smtClean="0"/>
              <a:t>Коррекция практически</a:t>
            </a:r>
            <a:r>
              <a:rPr lang="ru-RU" dirty="0" smtClean="0">
                <a:solidFill>
                  <a:srgbClr val="FFFF00"/>
                </a:solidFill>
              </a:rPr>
              <a:t> любого </a:t>
            </a:r>
            <a:r>
              <a:rPr lang="ru-RU" dirty="0" smtClean="0"/>
              <a:t>рефракционного нарушения</a:t>
            </a:r>
            <a:endParaRPr lang="en-US" dirty="0" smtClean="0"/>
          </a:p>
          <a:p>
            <a:endParaRPr lang="en-US" dirty="0"/>
          </a:p>
          <a:p>
            <a:r>
              <a:rPr lang="ru-RU" dirty="0" smtClean="0"/>
              <a:t>Что для этого надо</a:t>
            </a:r>
            <a:r>
              <a:rPr lang="en-US" dirty="0" smtClean="0"/>
              <a:t>: </a:t>
            </a:r>
          </a:p>
          <a:p>
            <a:r>
              <a:rPr lang="en-US" dirty="0" smtClean="0"/>
              <a:t>a)</a:t>
            </a:r>
            <a:r>
              <a:rPr lang="ru-RU" dirty="0" smtClean="0"/>
              <a:t>Прозрачная роговица</a:t>
            </a:r>
            <a:endParaRPr lang="en-US" dirty="0" smtClean="0"/>
          </a:p>
          <a:p>
            <a:r>
              <a:rPr lang="en-US" dirty="0" smtClean="0"/>
              <a:t>b)</a:t>
            </a:r>
            <a:r>
              <a:rPr lang="ru-RU" dirty="0" smtClean="0"/>
              <a:t> Функциональная ретина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Положение линзы – ключ к успешному подбору!</a:t>
            </a:r>
            <a:br>
              <a:rPr lang="ru-RU" dirty="0" smtClean="0"/>
            </a:br>
            <a:endParaRPr lang="en-US" dirty="0"/>
          </a:p>
        </p:txBody>
      </p:sp>
      <p:pic>
        <p:nvPicPr>
          <p:cNvPr id="4" name="Picture 3" descr="C:\Users\AIK-1\Desktop\Sclereal_Lenses_PPTX\CLS1209_A12_Fig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81723" y="1700808"/>
            <a:ext cx="5122725" cy="316835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metal">
            <a:bevelT/>
          </a:sp3d>
        </p:spPr>
      </p:pic>
      <p:pic>
        <p:nvPicPr>
          <p:cNvPr id="1026" name="Picture 2" descr="C:\Users\AIK-1\Desktop\Mumbai\Scleral_NE\Sclereal_Lenses_PPTX\CLS_October_A11_Fig0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53"/>
          <a:stretch/>
        </p:blipFill>
        <p:spPr bwMode="auto">
          <a:xfrm>
            <a:off x="611560" y="5013176"/>
            <a:ext cx="3109928" cy="170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1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Положение линзы – ключ к успешному подбору!</a:t>
            </a:r>
            <a:endParaRPr lang="en-US" dirty="0"/>
          </a:p>
        </p:txBody>
      </p:sp>
      <p:pic>
        <p:nvPicPr>
          <p:cNvPr id="2050" name="Picture 2" descr="C:\Users\AIK-1\Desktop\Munick_2013\ckcrossx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847964" y="1700808"/>
            <a:ext cx="5005056" cy="4657317"/>
          </a:xfrm>
          <a:prstGeom prst="rect">
            <a:avLst/>
          </a:prstGeom>
          <a:noFill/>
          <a:effectLst>
            <a:outerShdw blurRad="139700" dist="1397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6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7" name="Picture 3" descr="C:\Users\AIK-1\Desktop\Sclereal_Lenses_PPTX\CLS0410_A14_Fig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2143116"/>
            <a:ext cx="2487876" cy="194421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metal">
            <a:bevelT/>
          </a:sp3d>
        </p:spPr>
      </p:pic>
      <p:pic>
        <p:nvPicPr>
          <p:cNvPr id="1028" name="Picture 4" descr="C:\Users\AIK-1\Desktop\Sclereal_Lenses_PPTX\CLS_October_A11_Fig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571744"/>
            <a:ext cx="5420978" cy="410445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metal">
            <a:bevelT/>
          </a:sp3d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Оценка положения линзы осуществляется с помощью </a:t>
            </a:r>
            <a:r>
              <a:rPr lang="ru-RU" dirty="0" err="1" smtClean="0"/>
              <a:t>флюорисциновой</a:t>
            </a:r>
            <a:r>
              <a:rPr lang="ru-RU" dirty="0" smtClean="0"/>
              <a:t> пробы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OCT</a:t>
            </a:r>
            <a:r>
              <a:rPr lang="ru-RU" sz="3600" dirty="0" smtClean="0"/>
              <a:t> – оценка клиренса линзы</a:t>
            </a:r>
            <a:endParaRPr lang="uk-UA" sz="36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179967"/>
            <a:ext cx="5526928" cy="5176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62050"/>
          </a:xfrm>
        </p:spPr>
        <p:txBody>
          <a:bodyPr/>
          <a:lstStyle/>
          <a:p>
            <a:pPr algn="ctr"/>
            <a:r>
              <a:rPr lang="ru-RU" sz="2800" b="1" i="1" dirty="0" smtClean="0"/>
              <a:t>Преимущества </a:t>
            </a:r>
            <a:r>
              <a:rPr lang="en-US" sz="2800" b="1" i="1" dirty="0" err="1" smtClean="0"/>
              <a:t>NormalEyes</a:t>
            </a:r>
            <a:r>
              <a:rPr lang="en-US" sz="2800" b="1" i="1" dirty="0" smtClean="0"/>
              <a:t>:</a:t>
            </a:r>
            <a:br>
              <a:rPr lang="en-US" sz="2800" b="1" i="1" dirty="0" smtClean="0"/>
            </a:br>
            <a:endParaRPr lang="uk-UA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139952" y="1412776"/>
            <a:ext cx="4559424" cy="5445224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/>
              <a:t>Мини-склеральные линзы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/>
              <a:t>Dual axis </a:t>
            </a:r>
            <a:endParaRPr lang="ru-RU" sz="2000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/>
              <a:t>Простой алгоритм подбора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/>
              <a:t>Оригинальное производство компанией Парагон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/>
              <a:t>К</a:t>
            </a:r>
            <a:r>
              <a:rPr lang="ru-RU" sz="2000" dirty="0" smtClean="0"/>
              <a:t>ачество материала</a:t>
            </a:r>
            <a:r>
              <a:rPr lang="en-US" sz="2000" dirty="0" smtClean="0"/>
              <a:t>– </a:t>
            </a:r>
            <a:r>
              <a:rPr lang="en-US" sz="2000" dirty="0" err="1" smtClean="0"/>
              <a:t>Paflufcone</a:t>
            </a:r>
            <a:r>
              <a:rPr lang="en-US" sz="2000" dirty="0" smtClean="0"/>
              <a:t> !</a:t>
            </a:r>
            <a:endParaRPr lang="ru-RU" sz="2000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/>
              <a:t>Содержание воды - &lt;1</a:t>
            </a:r>
            <a:r>
              <a:rPr lang="ru-RU" sz="2000" dirty="0" smtClean="0"/>
              <a:t>%</a:t>
            </a:r>
            <a:endParaRPr lang="en-US" sz="2000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/>
              <a:t>Подбор возможен при </a:t>
            </a:r>
            <a:r>
              <a:rPr lang="ru-RU" sz="2000" dirty="0" err="1" smtClean="0"/>
              <a:t>кератомертии</a:t>
            </a:r>
            <a:r>
              <a:rPr lang="ru-RU" sz="2000" dirty="0" smtClean="0"/>
              <a:t> от 30 </a:t>
            </a:r>
            <a:r>
              <a:rPr lang="en-US" sz="2000" dirty="0" smtClean="0"/>
              <a:t>D </a:t>
            </a:r>
            <a:r>
              <a:rPr lang="ru-RU" sz="2000" dirty="0" smtClean="0"/>
              <a:t> до 60</a:t>
            </a:r>
            <a:r>
              <a:rPr lang="en-US" sz="2000" dirty="0" smtClean="0"/>
              <a:t>D</a:t>
            </a:r>
            <a:r>
              <a:rPr lang="ru-RU" sz="2000" dirty="0" smtClean="0"/>
              <a:t>,</a:t>
            </a:r>
            <a:r>
              <a:rPr lang="en-US" sz="2000" dirty="0" smtClean="0"/>
              <a:t> </a:t>
            </a:r>
            <a:r>
              <a:rPr lang="ru-RU" sz="2000" dirty="0" smtClean="0"/>
              <a:t>астигматизм до 20.0</a:t>
            </a:r>
          </a:p>
        </p:txBody>
      </p:sp>
      <p:pic>
        <p:nvPicPr>
          <p:cNvPr id="5" name="Picture 3" descr="C:\Documents and Settings\1\Рабочий стол\evropa_night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1412776"/>
            <a:ext cx="2648336" cy="264833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</p:spPr>
      </p:pic>
    </p:spTree>
    <p:extLst>
      <p:ext uri="{BB962C8B-B14F-4D97-AF65-F5344CB8AC3E}">
        <p14:creationId xmlns:p14="http://schemas.microsoft.com/office/powerpoint/2010/main" val="304220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Описание </a:t>
            </a:r>
            <a:r>
              <a:rPr lang="en-US" sz="3200" b="1" i="1" dirty="0" err="1" smtClean="0"/>
              <a:t>NormalEyes</a:t>
            </a:r>
            <a:r>
              <a:rPr lang="ru-RU" sz="3200" b="1" i="1" dirty="0" smtClean="0"/>
              <a:t> линз: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68263" indent="0">
              <a:buNone/>
            </a:pPr>
            <a:r>
              <a:rPr lang="en-US" dirty="0"/>
              <a:t> </a:t>
            </a:r>
            <a:endParaRPr lang="uk-UA" dirty="0"/>
          </a:p>
          <a:p>
            <a:pPr marL="68263" indent="0">
              <a:buNone/>
            </a:pPr>
            <a:r>
              <a:rPr lang="en-US" dirty="0"/>
              <a:t> </a:t>
            </a:r>
            <a:endParaRPr lang="uk-UA" dirty="0"/>
          </a:p>
          <a:p>
            <a:pPr marL="68263" indent="0">
              <a:buNone/>
            </a:pP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3568" y="3645025"/>
            <a:ext cx="7999040" cy="302433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/>
              <a:t>Радиус оптической зоны несколько площе  радиуса верхушки роговицы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/>
              <a:t>Возвратная зона  контролирует клиренс линзы и препятствует соприкосновению оптической зоны с верхушкой роговицы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/>
              <a:t>Зона посадки линзы сконструирована как  </a:t>
            </a:r>
            <a:r>
              <a:rPr lang="en-US" sz="2400" dirty="0" smtClean="0"/>
              <a:t>Dual </a:t>
            </a:r>
            <a:r>
              <a:rPr lang="en-US" sz="2400" dirty="0"/>
              <a:t>Axis</a:t>
            </a:r>
            <a:r>
              <a:rPr lang="en-US" sz="2400" dirty="0" smtClean="0"/>
              <a:t> </a:t>
            </a:r>
            <a:r>
              <a:rPr lang="ru-RU" sz="2400" dirty="0" smtClean="0"/>
              <a:t>,т.е. имеет крутой и плоский меридиан.</a:t>
            </a:r>
            <a:r>
              <a:rPr lang="en-US" sz="2400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dirty="0"/>
              <a:t> </a:t>
            </a:r>
            <a:r>
              <a:rPr lang="ru-RU" sz="2400" dirty="0" smtClean="0"/>
              <a:t>Кислородная проницаемость </a:t>
            </a:r>
            <a:r>
              <a:rPr lang="en-US" sz="2400" dirty="0" smtClean="0"/>
              <a:t>-   151 </a:t>
            </a:r>
            <a:r>
              <a:rPr lang="en-US" sz="2400" dirty="0"/>
              <a:t>x 1 0</a:t>
            </a:r>
            <a:r>
              <a:rPr lang="en-US" sz="2400" baseline="30000" dirty="0"/>
              <a:t>-1 1</a:t>
            </a:r>
            <a:r>
              <a:rPr lang="en-US" sz="2400" dirty="0"/>
              <a:t> </a:t>
            </a:r>
            <a:r>
              <a:rPr lang="en-US" sz="2400" dirty="0" err="1"/>
              <a:t>Dk</a:t>
            </a:r>
            <a:r>
              <a:rPr lang="en-US" sz="2400" dirty="0"/>
              <a:t>* </a:t>
            </a:r>
            <a:r>
              <a:rPr lang="en-US" sz="2400" dirty="0" smtClean="0"/>
              <a:t>(at </a:t>
            </a:r>
            <a:r>
              <a:rPr lang="en-US" sz="2400" dirty="0"/>
              <a:t>35</a:t>
            </a:r>
            <a:r>
              <a:rPr lang="en-US" sz="2400" baseline="30000" dirty="0"/>
              <a:t>o</a:t>
            </a:r>
            <a:r>
              <a:rPr lang="en-US" sz="2400" dirty="0"/>
              <a:t>C </a:t>
            </a:r>
            <a:r>
              <a:rPr lang="en-US" sz="2400" dirty="0" smtClean="0"/>
              <a:t>)</a:t>
            </a:r>
            <a:endParaRPr lang="uk-UA" sz="2400" dirty="0"/>
          </a:p>
          <a:p>
            <a:pPr>
              <a:buFont typeface="Wingdings" panose="05000000000000000000" pitchFamily="2" charset="2"/>
              <a:buChar char="Ø"/>
            </a:pPr>
            <a:endParaRPr lang="uk-UA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374" y="1052737"/>
            <a:ext cx="4845777" cy="238193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4845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Описание </a:t>
            </a:r>
            <a:r>
              <a:rPr lang="en-US" b="1" i="1" dirty="0" err="1"/>
              <a:t>NormalEyes</a:t>
            </a:r>
            <a:r>
              <a:rPr lang="ru-RU" b="1" i="1" dirty="0"/>
              <a:t> линз: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908720"/>
            <a:ext cx="7772400" cy="5447630"/>
          </a:xfrm>
        </p:spPr>
        <p:txBody>
          <a:bodyPr/>
          <a:lstStyle/>
          <a:p>
            <a:r>
              <a:rPr lang="ru-RU" dirty="0" smtClean="0"/>
              <a:t>Радиус базовой кривизны возможен от 5.8 до 10.2мм ( с шагом 0.4мм – 75мкм)</a:t>
            </a:r>
          </a:p>
          <a:p>
            <a:r>
              <a:rPr lang="ru-RU" dirty="0" smtClean="0"/>
              <a:t>Возвратная зона – до 2.5мм ( с шагом в 0.25мкм)</a:t>
            </a:r>
          </a:p>
          <a:p>
            <a:r>
              <a:rPr lang="ru-RU" dirty="0" smtClean="0"/>
              <a:t>Угол посадки от 58 до 70° ( с шагом в 2° и стандартной разницей в противоположных меридианах в 4°, что соответствует 160мкм)</a:t>
            </a:r>
          </a:p>
          <a:p>
            <a:r>
              <a:rPr lang="ru-RU" dirty="0" smtClean="0"/>
              <a:t>Оптическая сила – от+30 до -30Д ( с шагом в 0.25Д)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39951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 Выбор Диагностической (Первой) линзы</a:t>
            </a:r>
            <a:endParaRPr lang="uk-UA" dirty="0"/>
          </a:p>
        </p:txBody>
      </p:sp>
      <p:pic>
        <p:nvPicPr>
          <p:cNvPr id="4" name="Picture 1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256" y="4038943"/>
            <a:ext cx="4509488" cy="2832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9512" y="1556792"/>
            <a:ext cx="511256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Цель Подбора</a:t>
            </a:r>
            <a:r>
              <a:rPr lang="ru-RU" dirty="0" smtClean="0"/>
              <a:t>:</a:t>
            </a:r>
          </a:p>
          <a:p>
            <a:endParaRPr lang="uk-UA" dirty="0"/>
          </a:p>
          <a:p>
            <a:pPr lvl="0"/>
            <a:r>
              <a:rPr lang="ru-RU" dirty="0"/>
              <a:t> Полное отсутствие контакта роговицы с </a:t>
            </a:r>
            <a:r>
              <a:rPr lang="ru-RU" dirty="0" smtClean="0"/>
              <a:t>линзой</a:t>
            </a:r>
          </a:p>
          <a:p>
            <a:pPr lvl="0"/>
            <a:endParaRPr lang="uk-UA" dirty="0"/>
          </a:p>
          <a:p>
            <a:pPr lvl="0"/>
            <a:r>
              <a:rPr lang="ru-RU" dirty="0"/>
              <a:t> Базовая Кривизна Линзы ПЛОЩЕ плоского меридиана </a:t>
            </a:r>
            <a:r>
              <a:rPr lang="ru-RU" dirty="0" smtClean="0"/>
              <a:t>роговицы</a:t>
            </a:r>
          </a:p>
          <a:p>
            <a:pPr lvl="0"/>
            <a:endParaRPr lang="uk-UA" dirty="0"/>
          </a:p>
          <a:p>
            <a:pPr lvl="0"/>
            <a:r>
              <a:rPr lang="ru-RU" dirty="0"/>
              <a:t> Опорная зона приподнимает линзу над лимбом и не перегибает сосуды </a:t>
            </a:r>
            <a:r>
              <a:rPr lang="ru-RU" dirty="0" smtClean="0"/>
              <a:t>лимба</a:t>
            </a:r>
          </a:p>
          <a:p>
            <a:pPr lvl="0"/>
            <a:endParaRPr lang="ru-RU" dirty="0"/>
          </a:p>
          <a:p>
            <a:pPr lvl="0"/>
            <a:r>
              <a:rPr lang="ru-RU" dirty="0" smtClean="0"/>
              <a:t>Первая линза выбирается по плоскому меридиану роговицы</a:t>
            </a:r>
          </a:p>
          <a:p>
            <a:pPr lvl="0"/>
            <a:endParaRPr lang="uk-UA" dirty="0"/>
          </a:p>
          <a:p>
            <a:r>
              <a:rPr lang="ru-RU" dirty="0"/>
              <a:t> 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1273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Оценка Положения Линзы</a:t>
            </a:r>
            <a:r>
              <a:rPr lang="ru-RU" b="1" dirty="0"/>
              <a:t>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Отсутствие Контакта со всей поверхностью роговицы и </a:t>
            </a:r>
            <a:r>
              <a:rPr lang="ru-RU" dirty="0" smtClean="0"/>
              <a:t>клиренс около </a:t>
            </a:r>
            <a:r>
              <a:rPr lang="ru-RU" dirty="0"/>
              <a:t>200 микрон сразу после надевания линзы</a:t>
            </a:r>
            <a:endParaRPr lang="uk-UA" dirty="0"/>
          </a:p>
          <a:p>
            <a:pPr lvl="0"/>
            <a:r>
              <a:rPr lang="ru-RU" dirty="0" err="1"/>
              <a:t>Центрация</a:t>
            </a:r>
            <a:r>
              <a:rPr lang="ru-RU" dirty="0"/>
              <a:t> относительно зрачка</a:t>
            </a:r>
            <a:r>
              <a:rPr lang="ru-RU" dirty="0" smtClean="0"/>
              <a:t>.</a:t>
            </a:r>
            <a:endParaRPr lang="uk-UA" dirty="0"/>
          </a:p>
          <a:p>
            <a:pPr lvl="0"/>
            <a:r>
              <a:rPr lang="ru-RU" dirty="0"/>
              <a:t>Контакт со склерой </a:t>
            </a:r>
            <a:r>
              <a:rPr lang="ru-RU" u="sng" dirty="0"/>
              <a:t>за лимбом</a:t>
            </a:r>
            <a:endParaRPr lang="uk-UA" u="sng" dirty="0"/>
          </a:p>
          <a:p>
            <a:pPr lvl="0"/>
            <a:r>
              <a:rPr lang="ru-RU" dirty="0" smtClean="0"/>
              <a:t>Наличие приподнятости </a:t>
            </a:r>
            <a:r>
              <a:rPr lang="ru-RU" dirty="0"/>
              <a:t>края линзы и отсутствие </a:t>
            </a:r>
            <a:r>
              <a:rPr lang="ru-RU" dirty="0" smtClean="0"/>
              <a:t>передавливания сосудов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1404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Идеальная посадка</a:t>
            </a:r>
            <a:endParaRPr lang="uk-UA" dirty="0"/>
          </a:p>
        </p:txBody>
      </p:sp>
      <p:pic>
        <p:nvPicPr>
          <p:cNvPr id="4" name="Picture 3" descr="C:\Users\Pat\Desktop\Ken 2\002202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996952"/>
            <a:ext cx="4818148" cy="3096344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5" name="Picture 2" descr="C:\Users\Pat\Desktop\Ken 2\00218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628800"/>
            <a:ext cx="1840230" cy="151574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7746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базовая </a:t>
            </a:r>
            <a:r>
              <a:rPr lang="ru-RU" dirty="0"/>
              <a:t>кривизна площе, чем плоский </a:t>
            </a:r>
            <a:r>
              <a:rPr lang="ru-RU" dirty="0" smtClean="0"/>
              <a:t>меридиан</a:t>
            </a:r>
            <a:endParaRPr lang="uk-UA" dirty="0"/>
          </a:p>
          <a:p>
            <a:r>
              <a:rPr lang="en-US" dirty="0" smtClean="0"/>
              <a:t>RZD</a:t>
            </a:r>
            <a:r>
              <a:rPr lang="ru-RU" dirty="0" smtClean="0"/>
              <a:t> </a:t>
            </a:r>
            <a:r>
              <a:rPr lang="ru-RU" dirty="0"/>
              <a:t>– обеспечивает  клиренс в 200микрон ( по толщине слеза соответствует </a:t>
            </a:r>
            <a:r>
              <a:rPr lang="ru-RU" dirty="0" smtClean="0"/>
              <a:t>толщине </a:t>
            </a:r>
            <a:r>
              <a:rPr lang="ru-RU" dirty="0"/>
              <a:t>линзы) сразу же после одевания линзы</a:t>
            </a:r>
            <a:endParaRPr lang="uk-UA" dirty="0"/>
          </a:p>
          <a:p>
            <a:r>
              <a:rPr lang="en-US" dirty="0" smtClean="0"/>
              <a:t>LZA</a:t>
            </a:r>
            <a:r>
              <a:rPr lang="ru-RU" dirty="0" smtClean="0"/>
              <a:t>  </a:t>
            </a:r>
            <a:r>
              <a:rPr lang="ru-RU" dirty="0"/>
              <a:t>- о</a:t>
            </a:r>
            <a:r>
              <a:rPr lang="uk-UA" dirty="0"/>
              <a:t>б</a:t>
            </a:r>
            <a:r>
              <a:rPr lang="ru-RU" dirty="0" err="1"/>
              <a:t>еспечивает</a:t>
            </a:r>
            <a:r>
              <a:rPr lang="ru-RU" dirty="0"/>
              <a:t> клиренс линзы не </a:t>
            </a:r>
            <a:r>
              <a:rPr lang="ru-RU" dirty="0" err="1"/>
              <a:t>передавливая</a:t>
            </a:r>
            <a:r>
              <a:rPr lang="ru-RU" dirty="0"/>
              <a:t> сосудов конъюнктивы.</a:t>
            </a:r>
            <a:endParaRPr lang="uk-UA" dirty="0"/>
          </a:p>
          <a:p>
            <a:pPr marL="68263" indent="0">
              <a:buNone/>
            </a:pPr>
            <a:r>
              <a:rPr lang="ru-RU" b="1" dirty="0">
                <a:solidFill>
                  <a:srgbClr val="FF0000"/>
                </a:solidFill>
              </a:rPr>
              <a:t>Сила линзы рассчитывается на рефракции поверх линзы+ оптическая сила данной линзы</a:t>
            </a:r>
            <a:r>
              <a:rPr lang="ru-RU" b="1" dirty="0"/>
              <a:t>.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9679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Что если?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Есть контакт линзы с роговицей</a:t>
            </a:r>
          </a:p>
          <a:p>
            <a:pPr marL="68263" indent="0">
              <a:buNone/>
            </a:pPr>
            <a:r>
              <a:rPr lang="ru-RU" dirty="0" smtClean="0"/>
              <a:t>Причина : контакт </a:t>
            </a:r>
            <a:r>
              <a:rPr lang="ru-RU" dirty="0"/>
              <a:t>с роговицей в оптической зоне (</a:t>
            </a:r>
            <a:r>
              <a:rPr lang="ru-RU" dirty="0" smtClean="0"/>
              <a:t>плоская </a:t>
            </a:r>
            <a:r>
              <a:rPr lang="ru-RU" dirty="0"/>
              <a:t>линза) </a:t>
            </a:r>
            <a:endParaRPr lang="ru-RU" dirty="0" smtClean="0"/>
          </a:p>
          <a:p>
            <a:pPr marL="68263" indent="0">
              <a:buNone/>
            </a:pPr>
            <a:endParaRPr lang="ru-RU" dirty="0"/>
          </a:p>
          <a:p>
            <a:pPr marL="68263" indent="0">
              <a:buNone/>
            </a:pPr>
            <a:endParaRPr lang="ru-RU" dirty="0" smtClean="0"/>
          </a:p>
        </p:txBody>
      </p:sp>
      <p:pic>
        <p:nvPicPr>
          <p:cNvPr id="4" name="Picture 2" descr="C:\Users\Pat\Desktop\Jenn\Jenn\002083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924944"/>
            <a:ext cx="2095103" cy="1656184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827585" y="3244334"/>
            <a:ext cx="7560839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u="sng" dirty="0" smtClean="0"/>
          </a:p>
          <a:p>
            <a:endParaRPr lang="ru-RU" b="1" u="sng" dirty="0"/>
          </a:p>
          <a:p>
            <a:endParaRPr lang="ru-RU" b="1" u="sng" dirty="0" smtClean="0"/>
          </a:p>
          <a:p>
            <a:r>
              <a:rPr lang="ru-RU" sz="2400" b="1" dirty="0" smtClean="0"/>
              <a:t>Решения: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/>
              <a:t> </a:t>
            </a:r>
            <a:r>
              <a:rPr lang="ru-RU" sz="2400" dirty="0"/>
              <a:t>Увеличить </a:t>
            </a:r>
            <a:r>
              <a:rPr lang="en-US" sz="2400" dirty="0" smtClean="0"/>
              <a:t>RZD</a:t>
            </a:r>
            <a:r>
              <a:rPr lang="ru-RU" sz="2400" dirty="0" smtClean="0"/>
              <a:t>  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/>
              <a:t>Увеличить</a:t>
            </a:r>
            <a:r>
              <a:rPr lang="en-US" sz="2400" dirty="0" smtClean="0"/>
              <a:t> LZA </a:t>
            </a:r>
            <a:endParaRPr lang="ru-RU" sz="2400" dirty="0" smtClean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/>
              <a:t>Перейти к более крутой линзе (уменьшить ВС) 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00333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772400" cy="648072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Что если?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052736"/>
            <a:ext cx="7772400" cy="5303614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Воздушный пузырек в центре </a:t>
            </a:r>
            <a:endParaRPr lang="ru-RU" dirty="0" smtClean="0"/>
          </a:p>
          <a:p>
            <a:pPr marL="68263" indent="0">
              <a:buNone/>
            </a:pPr>
            <a:r>
              <a:rPr lang="ru-RU" dirty="0" smtClean="0"/>
              <a:t>Причина: глубокая линза</a:t>
            </a:r>
          </a:p>
          <a:p>
            <a:pPr marL="68263" indent="0">
              <a:buNone/>
            </a:pPr>
            <a:endParaRPr lang="ru-RU" dirty="0"/>
          </a:p>
          <a:p>
            <a:pPr marL="68263" indent="0">
              <a:buNone/>
            </a:pPr>
            <a:r>
              <a:rPr lang="ru-RU" dirty="0" smtClean="0"/>
              <a:t>Решения: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	Уменьшить </a:t>
            </a:r>
            <a:r>
              <a:rPr lang="en-US" dirty="0" smtClean="0"/>
              <a:t>RZD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	</a:t>
            </a:r>
            <a:r>
              <a:rPr lang="ru-RU" dirty="0" smtClean="0"/>
              <a:t>Перейти к более плоской линзе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	 Уменьшить </a:t>
            </a:r>
            <a:r>
              <a:rPr lang="en-US" dirty="0"/>
              <a:t>LZA </a:t>
            </a:r>
            <a:r>
              <a:rPr lang="ru-RU" dirty="0"/>
              <a:t>									</a:t>
            </a:r>
            <a:endParaRPr lang="uk-UA" dirty="0"/>
          </a:p>
          <a:p>
            <a:pPr marL="68263" indent="0">
              <a:buNone/>
            </a:pPr>
            <a:r>
              <a:rPr lang="ru-RU" dirty="0"/>
              <a:t> </a:t>
            </a:r>
            <a:endParaRPr lang="uk-UA" dirty="0"/>
          </a:p>
          <a:p>
            <a:pPr marL="68263" indent="0">
              <a:buNone/>
            </a:pPr>
            <a:endParaRPr lang="uk-UA" dirty="0"/>
          </a:p>
        </p:txBody>
      </p:sp>
      <p:pic>
        <p:nvPicPr>
          <p:cNvPr id="4" name="Picture 3" descr="C:\Users\Pat\Desktop\Ken 2\002200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581128"/>
            <a:ext cx="2414632" cy="1872208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439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Что если?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Черная дуга контакта линзы центральнее </a:t>
            </a:r>
            <a:r>
              <a:rPr lang="ru-RU" dirty="0" smtClean="0"/>
              <a:t>лимба</a:t>
            </a:r>
          </a:p>
          <a:p>
            <a:pPr marL="68263" indent="0">
              <a:buNone/>
            </a:pPr>
            <a:endParaRPr lang="ru-RU" dirty="0" smtClean="0"/>
          </a:p>
          <a:p>
            <a:pPr marL="68263" indent="0">
              <a:buNone/>
            </a:pPr>
            <a:r>
              <a:rPr lang="ru-RU" dirty="0"/>
              <a:t>П</a:t>
            </a:r>
            <a:r>
              <a:rPr lang="ru-RU" dirty="0" smtClean="0"/>
              <a:t>ричина : слишком </a:t>
            </a:r>
            <a:r>
              <a:rPr lang="ru-RU" dirty="0"/>
              <a:t>мал угол </a:t>
            </a:r>
            <a:r>
              <a:rPr lang="en-US" dirty="0" smtClean="0"/>
              <a:t>LZA</a:t>
            </a:r>
            <a:endParaRPr lang="ru-RU" dirty="0" smtClean="0"/>
          </a:p>
          <a:p>
            <a:pPr marL="68263" indent="0">
              <a:buNone/>
            </a:pPr>
            <a:endParaRPr lang="ru-RU" dirty="0" smtClean="0"/>
          </a:p>
          <a:p>
            <a:pPr marL="68263" indent="0">
              <a:buNone/>
            </a:pPr>
            <a:r>
              <a:rPr lang="ru-RU" dirty="0" smtClean="0"/>
              <a:t>Решение 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Увеличить </a:t>
            </a:r>
            <a:r>
              <a:rPr lang="en-US" dirty="0"/>
              <a:t>LZA </a:t>
            </a:r>
            <a:r>
              <a:rPr lang="ru-RU" dirty="0"/>
              <a:t>	</a:t>
            </a:r>
            <a:endParaRPr lang="uk-UA" dirty="0"/>
          </a:p>
        </p:txBody>
      </p:sp>
      <p:pic>
        <p:nvPicPr>
          <p:cNvPr id="4" name="Picture 1" descr="C:\Users\Pat\Desktop\Jenn\Jenn\0020867.JPG"/>
          <p:cNvPicPr/>
          <p:nvPr/>
        </p:nvPicPr>
        <p:blipFill>
          <a:blip r:embed="rId2" cstate="print">
            <a:lum contrast="10000"/>
          </a:blip>
          <a:srcRect l="2859" t="8485" r="3963"/>
          <a:stretch>
            <a:fillRect/>
          </a:stretch>
        </p:blipFill>
        <p:spPr bwMode="auto">
          <a:xfrm>
            <a:off x="5724128" y="4437112"/>
            <a:ext cx="2304256" cy="1800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4033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Что если?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Пережаты сосуды </a:t>
            </a:r>
            <a:r>
              <a:rPr lang="ru-RU" dirty="0" smtClean="0"/>
              <a:t>конъюнктивы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dirty="0"/>
          </a:p>
          <a:p>
            <a:pPr marL="68263" indent="0">
              <a:buNone/>
            </a:pPr>
            <a:r>
              <a:rPr lang="ru-RU" dirty="0" smtClean="0"/>
              <a:t>Причина:  нет </a:t>
            </a:r>
            <a:r>
              <a:rPr lang="ru-RU" dirty="0"/>
              <a:t>приподнятость края </a:t>
            </a:r>
            <a:r>
              <a:rPr lang="ru-RU" dirty="0" smtClean="0"/>
              <a:t>линзы</a:t>
            </a:r>
          </a:p>
          <a:p>
            <a:pPr marL="68263" indent="0">
              <a:buNone/>
            </a:pPr>
            <a:r>
              <a:rPr lang="ru-RU" dirty="0" smtClean="0"/>
              <a:t>Решение: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Уменьшить </a:t>
            </a:r>
            <a:r>
              <a:rPr lang="en-US" dirty="0"/>
              <a:t>LZA</a:t>
            </a:r>
            <a:endParaRPr lang="uk-UA" dirty="0"/>
          </a:p>
          <a:p>
            <a:pPr>
              <a:buFont typeface="Wingdings" panose="05000000000000000000" pitchFamily="2" charset="2"/>
              <a:buChar char="ü"/>
            </a:pPr>
            <a:endParaRPr lang="uk-UA" dirty="0"/>
          </a:p>
        </p:txBody>
      </p:sp>
      <p:pic>
        <p:nvPicPr>
          <p:cNvPr id="4" name="Picture 2" descr="C:\Documents and Settings\Pat\Desktop\2008May5 Pat Jupiter Fit Test\0012215.JPG"/>
          <p:cNvPicPr/>
          <p:nvPr/>
        </p:nvPicPr>
        <p:blipFill>
          <a:blip r:embed="rId2" cstate="print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41" t="19345" r="36989" b="30357"/>
          <a:stretch>
            <a:fillRect/>
          </a:stretch>
        </p:blipFill>
        <p:spPr bwMode="auto">
          <a:xfrm>
            <a:off x="5508104" y="4221088"/>
            <a:ext cx="2232397" cy="2088232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8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324036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1800" dirty="0" smtClean="0"/>
              <a:t>Patient </a:t>
            </a:r>
            <a:r>
              <a:rPr lang="ru-RU" sz="1800" dirty="0" smtClean="0"/>
              <a:t>48 </a:t>
            </a:r>
            <a:r>
              <a:rPr lang="en-US" sz="1800" dirty="0" smtClean="0"/>
              <a:t>years</a:t>
            </a:r>
            <a:br>
              <a:rPr lang="en-US" sz="1800" dirty="0" smtClean="0"/>
            </a:br>
            <a:r>
              <a:rPr lang="en-US" sz="1800" dirty="0" smtClean="0"/>
              <a:t>induced mixed (OD) and Hyperopic (OS)  astigmatism after </a:t>
            </a:r>
            <a:r>
              <a:rPr lang="en-US" sz="2000" dirty="0" smtClean="0"/>
              <a:t>RK</a:t>
            </a:r>
            <a:r>
              <a:rPr lang="en-US" sz="2000" dirty="0"/>
              <a:t> </a:t>
            </a:r>
            <a:r>
              <a:rPr lang="en-US" sz="2000" dirty="0" smtClean="0"/>
              <a:t> </a:t>
            </a:r>
            <a:r>
              <a:rPr lang="en-US" sz="1800" dirty="0" smtClean="0"/>
              <a:t>(initial myopia </a:t>
            </a:r>
            <a:r>
              <a:rPr lang="ru-RU" sz="1800" dirty="0" smtClean="0"/>
              <a:t>-3.75Д)</a:t>
            </a:r>
            <a:br>
              <a:rPr lang="ru-RU" sz="1800" dirty="0" smtClean="0"/>
            </a:br>
            <a:r>
              <a:rPr lang="en-US" sz="1800" dirty="0" err="1" smtClean="0"/>
              <a:t>BUVA</a:t>
            </a:r>
            <a:r>
              <a:rPr lang="ru-RU" sz="1800" dirty="0" smtClean="0"/>
              <a:t> </a:t>
            </a:r>
            <a:r>
              <a:rPr lang="en-US" sz="1800" dirty="0" smtClean="0"/>
              <a:t>OD 0.04 cc 0.3</a:t>
            </a:r>
            <a:br>
              <a:rPr lang="en-US" sz="1800" dirty="0" smtClean="0"/>
            </a:br>
            <a:r>
              <a:rPr lang="en-US" sz="1800" dirty="0" err="1" smtClean="0"/>
              <a:t>BUVA</a:t>
            </a:r>
            <a:r>
              <a:rPr lang="ru-RU" sz="1800" dirty="0" smtClean="0"/>
              <a:t> </a:t>
            </a:r>
            <a:r>
              <a:rPr lang="en-US" sz="1800" dirty="0" smtClean="0"/>
              <a:t>OS 0.01 cc 0.1</a:t>
            </a:r>
            <a:br>
              <a:rPr lang="en-US" sz="1800" dirty="0" smtClean="0"/>
            </a:br>
            <a:r>
              <a:rPr lang="en-US" sz="1800" dirty="0" smtClean="0"/>
              <a:t>refraction OD </a:t>
            </a:r>
            <a:r>
              <a:rPr lang="en-US" sz="1800" dirty="0" err="1" smtClean="0"/>
              <a:t>sph</a:t>
            </a:r>
            <a:r>
              <a:rPr lang="en-US" sz="1800" dirty="0" smtClean="0"/>
              <a:t> +5.75 cyl-7.25 (</a:t>
            </a:r>
            <a:r>
              <a:rPr lang="en-US" sz="1800" dirty="0" err="1" smtClean="0"/>
              <a:t>K</a:t>
            </a:r>
            <a:r>
              <a:rPr lang="en-US" sz="1100" dirty="0" err="1" smtClean="0"/>
              <a:t>min</a:t>
            </a:r>
            <a:r>
              <a:rPr lang="en-US" sz="1100" dirty="0" smtClean="0"/>
              <a:t> </a:t>
            </a:r>
            <a:r>
              <a:rPr lang="en-US" sz="1400" dirty="0" smtClean="0"/>
              <a:t>35.3D </a:t>
            </a:r>
            <a:r>
              <a:rPr lang="en-US" sz="1400" dirty="0" err="1" smtClean="0"/>
              <a:t>ast</a:t>
            </a:r>
            <a:r>
              <a:rPr lang="en-US" sz="1400" dirty="0" smtClean="0"/>
              <a:t> 5.0mm zone – 10.5D)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/>
              <a:t> </a:t>
            </a:r>
            <a:r>
              <a:rPr lang="en-US" sz="1800" dirty="0" smtClean="0"/>
              <a:t>          OS </a:t>
            </a:r>
            <a:r>
              <a:rPr lang="en-US" sz="1800" dirty="0" err="1" smtClean="0"/>
              <a:t>sph</a:t>
            </a:r>
            <a:r>
              <a:rPr lang="en-US" sz="1800" dirty="0" smtClean="0"/>
              <a:t> +13.75 </a:t>
            </a:r>
            <a:r>
              <a:rPr lang="en-US" sz="1800" dirty="0" err="1" smtClean="0"/>
              <a:t>cyl</a:t>
            </a:r>
            <a:r>
              <a:rPr lang="en-US" sz="1800" dirty="0" smtClean="0"/>
              <a:t> -6.0 </a:t>
            </a:r>
            <a:r>
              <a:rPr lang="en-US" sz="1200" dirty="0"/>
              <a:t>(</a:t>
            </a:r>
            <a:r>
              <a:rPr lang="en-US" sz="1200" dirty="0" err="1"/>
              <a:t>Kmin</a:t>
            </a:r>
            <a:r>
              <a:rPr lang="en-US" sz="1200" dirty="0"/>
              <a:t> </a:t>
            </a:r>
            <a:r>
              <a:rPr lang="en-US" sz="1200" dirty="0" smtClean="0"/>
              <a:t>27.4D </a:t>
            </a:r>
            <a:r>
              <a:rPr lang="en-US" sz="1200" dirty="0" err="1"/>
              <a:t>ast</a:t>
            </a:r>
            <a:r>
              <a:rPr lang="en-US" sz="1200" dirty="0"/>
              <a:t> </a:t>
            </a:r>
            <a:r>
              <a:rPr lang="en-US" sz="1200" dirty="0" smtClean="0"/>
              <a:t>5.0mm zone </a:t>
            </a:r>
            <a:r>
              <a:rPr lang="en-US" sz="1200" dirty="0"/>
              <a:t>– </a:t>
            </a:r>
            <a:r>
              <a:rPr lang="en-US" sz="1200" dirty="0" smtClean="0"/>
              <a:t>12.3D)</a:t>
            </a:r>
            <a:br>
              <a:rPr lang="en-US" sz="1200" dirty="0" smtClean="0"/>
            </a:br>
            <a:r>
              <a:rPr lang="en-US" sz="1800" dirty="0" smtClean="0"/>
              <a:t>Vision in NE scleral Lenses</a:t>
            </a:r>
            <a:r>
              <a:rPr lang="ru-RU" sz="1800" dirty="0" smtClean="0"/>
              <a:t> 0.8</a:t>
            </a:r>
            <a:endParaRPr lang="uk-UA" sz="1800" dirty="0"/>
          </a:p>
        </p:txBody>
      </p:sp>
      <p:pic>
        <p:nvPicPr>
          <p:cNvPr id="2050" name="Picture 2" descr="C:\Users\Оксана\Desktop\New Folder\Gomenuk OS.bmp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6" b="6642"/>
          <a:stretch/>
        </p:blipFill>
        <p:spPr bwMode="auto">
          <a:xfrm>
            <a:off x="4788024" y="3715023"/>
            <a:ext cx="4129585" cy="2594297"/>
          </a:xfrm>
          <a:prstGeom prst="rect">
            <a:avLst/>
          </a:prstGeom>
          <a:noFill/>
          <a:effectLst>
            <a:outerShdw blurRad="177800" dist="2159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Оксана\Desktop\New Folder\Gomenuk OD.bmp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46" b="6338"/>
          <a:stretch/>
        </p:blipFill>
        <p:spPr bwMode="auto">
          <a:xfrm>
            <a:off x="395536" y="3954833"/>
            <a:ext cx="3960440" cy="2498503"/>
          </a:xfrm>
          <a:prstGeom prst="rect">
            <a:avLst/>
          </a:prstGeom>
          <a:noFill/>
          <a:effectLst>
            <a:outerShdw blurRad="177800" dist="2159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3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Post </a:t>
            </a:r>
            <a:r>
              <a:rPr lang="en-US" dirty="0" err="1" smtClean="0"/>
              <a:t>RK</a:t>
            </a:r>
            <a:r>
              <a:rPr lang="en-US" dirty="0" smtClean="0"/>
              <a:t> Corneal Scars (OCT)</a:t>
            </a:r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8" b="15007"/>
          <a:stretch/>
        </p:blipFill>
        <p:spPr bwMode="auto">
          <a:xfrm>
            <a:off x="467544" y="1219200"/>
            <a:ext cx="5715000" cy="2239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6" b="17089"/>
          <a:stretch/>
        </p:blipFill>
        <p:spPr bwMode="auto">
          <a:xfrm>
            <a:off x="3325044" y="3909391"/>
            <a:ext cx="5600700" cy="2186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039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250787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k-UA" sz="1800" dirty="0"/>
              <a:t/>
            </a:r>
            <a:br>
              <a:rPr lang="uk-UA" sz="1800" dirty="0"/>
            </a:br>
            <a:r>
              <a:rPr lang="ru-RU" sz="1800" dirty="0"/>
              <a:t>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uk-UA" sz="1800" dirty="0" smtClean="0"/>
              <a:t> </a:t>
            </a:r>
            <a:r>
              <a:rPr lang="uk-UA" sz="2000" b="1" dirty="0" err="1" smtClean="0">
                <a:solidFill>
                  <a:srgbClr val="FF0000"/>
                </a:solidFill>
              </a:rPr>
              <a:t>Оценка</a:t>
            </a:r>
            <a:r>
              <a:rPr lang="uk-UA" sz="2000" b="1" dirty="0" smtClean="0">
                <a:solidFill>
                  <a:srgbClr val="FF0000"/>
                </a:solidFill>
              </a:rPr>
              <a:t> </a:t>
            </a:r>
            <a:r>
              <a:rPr lang="uk-UA" sz="2000" b="1" dirty="0" err="1" smtClean="0">
                <a:solidFill>
                  <a:srgbClr val="FF0000"/>
                </a:solidFill>
              </a:rPr>
              <a:t>линзы</a:t>
            </a:r>
            <a:r>
              <a:rPr lang="uk-UA" sz="2000" b="1" dirty="0" smtClean="0">
                <a:solidFill>
                  <a:srgbClr val="FF0000"/>
                </a:solidFill>
              </a:rPr>
              <a:t>: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! Нет контакта с роговицей. </a:t>
            </a:r>
            <a:r>
              <a:rPr lang="uk-UA" sz="1800" dirty="0"/>
              <a:t/>
            </a:r>
            <a:br>
              <a:rPr lang="uk-UA" sz="1800" dirty="0"/>
            </a:br>
            <a:r>
              <a:rPr lang="ru-RU" sz="1800" dirty="0"/>
              <a:t> </a:t>
            </a:r>
            <a:r>
              <a:rPr lang="ru-RU" sz="1800" dirty="0" smtClean="0"/>
              <a:t>! Базовая кривизна площе кривизны центральной части роговицы</a:t>
            </a:r>
            <a:br>
              <a:rPr lang="ru-RU" sz="1800" dirty="0" smtClean="0"/>
            </a:br>
            <a:r>
              <a:rPr lang="ru-RU" sz="1800" dirty="0" smtClean="0"/>
              <a:t> ! Центр линзы расположен напротив зрачка.</a:t>
            </a:r>
            <a:r>
              <a:rPr lang="en-US" sz="1800" dirty="0" smtClean="0"/>
              <a:t>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! Правильное положение края линзы, обеспечивающее подъём и отсутствие вдавления края к конъюнктиву.</a:t>
            </a:r>
            <a:br>
              <a:rPr lang="ru-RU" sz="1800" dirty="0" smtClean="0"/>
            </a:br>
            <a:r>
              <a:rPr lang="uk-UA" sz="1800" dirty="0"/>
              <a:t/>
            </a:r>
            <a:br>
              <a:rPr lang="uk-UA" sz="1800" dirty="0"/>
            </a:br>
            <a:endParaRPr lang="uk-UA" sz="1800" dirty="0"/>
          </a:p>
        </p:txBody>
      </p:sp>
      <p:pic>
        <p:nvPicPr>
          <p:cNvPr id="6" name="Picture 4" descr="C:\Users\AIK-1\Desktop\Sclereal_Lenses_PPTX\CLS_October_A11_Fig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345676"/>
            <a:ext cx="4104456" cy="3107660"/>
          </a:xfrm>
          <a:prstGeom prst="rect">
            <a:avLst/>
          </a:prstGeom>
          <a:noFill/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</p:spPr>
      </p:pic>
      <p:pic>
        <p:nvPicPr>
          <p:cNvPr id="7" name="Picture 2" descr="C:\Users\Оксана\Desktop\Cеминар для врачей\Кебурия\Img245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140968"/>
            <a:ext cx="3973374" cy="2639318"/>
          </a:xfrm>
          <a:prstGeom prst="rect">
            <a:avLst/>
          </a:prstGeom>
          <a:noFill/>
          <a:effectLst>
            <a:outerShdw blurRad="114300" dist="1016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933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160" y="260648"/>
            <a:ext cx="8229600" cy="91440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65870" y="404664"/>
            <a:ext cx="6654402" cy="2971374"/>
          </a:xfrm>
        </p:spPr>
        <p:txBody>
          <a:bodyPr/>
          <a:lstStyle/>
          <a:p>
            <a:r>
              <a:rPr lang="ru-RU" dirty="0" smtClean="0"/>
              <a:t>Расчётная линза</a:t>
            </a:r>
            <a:r>
              <a:rPr lang="en-US" dirty="0" smtClean="0"/>
              <a:t>: </a:t>
            </a:r>
            <a:r>
              <a:rPr lang="ru-RU" dirty="0" smtClean="0"/>
              <a:t>82 </a:t>
            </a:r>
            <a:r>
              <a:rPr lang="ru-RU" dirty="0"/>
              <a:t>950 </a:t>
            </a:r>
            <a:r>
              <a:rPr lang="ru-RU" dirty="0" smtClean="0"/>
              <a:t>60-64</a:t>
            </a:r>
          </a:p>
          <a:p>
            <a:r>
              <a:rPr lang="ru-RU" dirty="0" smtClean="0"/>
              <a:t>Рефракция </a:t>
            </a:r>
            <a:r>
              <a:rPr lang="en-US" dirty="0" smtClean="0"/>
              <a:t>o/l </a:t>
            </a:r>
            <a:r>
              <a:rPr lang="ru-RU" dirty="0" smtClean="0"/>
              <a:t>        </a:t>
            </a:r>
            <a:r>
              <a:rPr lang="en-US" dirty="0" smtClean="0"/>
              <a:t>+0.75</a:t>
            </a:r>
            <a:r>
              <a:rPr lang="ru-RU" dirty="0" smtClean="0"/>
              <a:t> </a:t>
            </a:r>
            <a:r>
              <a:rPr lang="en-US" dirty="0" smtClean="0"/>
              <a:t>/ -0.5</a:t>
            </a:r>
            <a:endParaRPr lang="ru-RU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Vis     0.7</a:t>
            </a:r>
            <a:endParaRPr lang="ru-RU" dirty="0" smtClean="0"/>
          </a:p>
          <a:p>
            <a:r>
              <a:rPr lang="uk-UA" dirty="0" smtClean="0"/>
              <a:t>Дискомфорт в </a:t>
            </a:r>
            <a:r>
              <a:rPr lang="uk-UA" dirty="0" err="1" smtClean="0"/>
              <a:t>линзе</a:t>
            </a:r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45024"/>
            <a:ext cx="4532274" cy="236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Оксана\Desktop\Новая папка (4)\Img47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76038"/>
            <a:ext cx="3960440" cy="2630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2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Увеличить </a:t>
            </a:r>
            <a:r>
              <a:rPr lang="en-US" sz="3200" dirty="0" smtClean="0"/>
              <a:t>RZD </a:t>
            </a:r>
            <a:r>
              <a:rPr lang="ru-RU" sz="3200" dirty="0" smtClean="0"/>
              <a:t>на</a:t>
            </a:r>
            <a:r>
              <a:rPr lang="en-US" sz="3200" dirty="0" smtClean="0"/>
              <a:t> </a:t>
            </a:r>
            <a:r>
              <a:rPr lang="ru-RU" sz="3200" dirty="0" smtClean="0"/>
              <a:t>100</a:t>
            </a:r>
            <a:r>
              <a:rPr lang="en-US" dirty="0" smtClean="0">
                <a:latin typeface="Angsana New"/>
                <a:cs typeface="Angsana New"/>
              </a:rPr>
              <a:t> </a:t>
            </a:r>
            <a:r>
              <a:rPr lang="en-US" dirty="0">
                <a:latin typeface="Angsana New"/>
                <a:cs typeface="Angsana New"/>
              </a:rPr>
              <a:t>µk</a:t>
            </a:r>
            <a:r>
              <a:rPr lang="en-US" dirty="0"/>
              <a:t> </a:t>
            </a:r>
            <a:r>
              <a:rPr lang="ru-RU" sz="2800" dirty="0"/>
              <a:t>82 </a:t>
            </a:r>
            <a:r>
              <a:rPr lang="ru-RU" sz="2800" dirty="0">
                <a:solidFill>
                  <a:srgbClr val="FF0000"/>
                </a:solidFill>
              </a:rPr>
              <a:t>1050</a:t>
            </a:r>
            <a:r>
              <a:rPr lang="ru-RU" sz="2800" dirty="0"/>
              <a:t> 60-64</a:t>
            </a:r>
            <a:r>
              <a:rPr lang="en-US" dirty="0"/>
              <a:t/>
            </a:r>
            <a:br>
              <a:rPr lang="en-US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8" y="2970255"/>
            <a:ext cx="4038600" cy="2125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3528" y="1052736"/>
            <a:ext cx="65344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263" indent="0">
              <a:buNone/>
            </a:pPr>
            <a:r>
              <a:rPr lang="ru-RU" u="sng" dirty="0" smtClean="0"/>
              <a:t>Рефракция </a:t>
            </a:r>
            <a:r>
              <a:rPr lang="en-US" u="sng" dirty="0" smtClean="0"/>
              <a:t>o/l  </a:t>
            </a:r>
            <a:r>
              <a:rPr lang="ru-RU" u="sng" dirty="0" smtClean="0"/>
              <a:t>+0</a:t>
            </a:r>
            <a:r>
              <a:rPr lang="en-US" u="sng" dirty="0" smtClean="0"/>
              <a:t>.0 D</a:t>
            </a:r>
          </a:p>
          <a:p>
            <a:pPr marL="68263" indent="0">
              <a:buNone/>
            </a:pPr>
            <a:endParaRPr lang="ru-RU" u="sng" dirty="0"/>
          </a:p>
          <a:p>
            <a:pPr marL="68263" indent="0">
              <a:buNone/>
            </a:pPr>
            <a:r>
              <a:rPr lang="en-US" dirty="0" smtClean="0"/>
              <a:t>Vis </a:t>
            </a:r>
            <a:r>
              <a:rPr lang="ru-RU" dirty="0" smtClean="0"/>
              <a:t>0.8   </a:t>
            </a:r>
            <a:endParaRPr lang="en-US" dirty="0" smtClean="0"/>
          </a:p>
          <a:p>
            <a:pPr marL="68263" indent="0">
              <a:buNone/>
            </a:pPr>
            <a:endParaRPr lang="en-US" dirty="0"/>
          </a:p>
          <a:p>
            <a:pPr marL="68263" indent="0">
              <a:buNone/>
            </a:pPr>
            <a:r>
              <a:rPr lang="ru-RU" dirty="0" smtClean="0"/>
              <a:t>Комфорт</a:t>
            </a:r>
            <a:r>
              <a:rPr lang="en-US" dirty="0" smtClean="0"/>
              <a:t>!</a:t>
            </a:r>
            <a:endParaRPr lang="uk-UA" dirty="0"/>
          </a:p>
        </p:txBody>
      </p:sp>
      <p:pic>
        <p:nvPicPr>
          <p:cNvPr id="4098" name="Picture 2" descr="C:\Users\Оксана\Desktop\Новая папка (4)\Img47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2996952"/>
            <a:ext cx="3959527" cy="262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60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Расчётная линза 74 </a:t>
            </a:r>
            <a:r>
              <a:rPr lang="ru-RU" sz="2800" dirty="0"/>
              <a:t>1150 </a:t>
            </a:r>
            <a:r>
              <a:rPr lang="ru-RU" sz="2800" dirty="0" smtClean="0"/>
              <a:t>60</a:t>
            </a:r>
            <a:r>
              <a:rPr lang="en-US" sz="2800" dirty="0" smtClean="0"/>
              <a:t>/</a:t>
            </a:r>
            <a:r>
              <a:rPr lang="ru-RU" sz="2800" dirty="0" smtClean="0"/>
              <a:t>64</a:t>
            </a:r>
            <a:r>
              <a:rPr lang="ru-RU" dirty="0"/>
              <a:t/>
            </a:r>
            <a:br>
              <a:rPr lang="ru-RU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08484" y="1124744"/>
            <a:ext cx="4038600" cy="4525963"/>
          </a:xfrm>
        </p:spPr>
        <p:txBody>
          <a:bodyPr/>
          <a:lstStyle/>
          <a:p>
            <a:r>
              <a:rPr lang="ru-RU" dirty="0" err="1" smtClean="0"/>
              <a:t>Реракция</a:t>
            </a:r>
            <a:r>
              <a:rPr lang="ru-RU" dirty="0" smtClean="0"/>
              <a:t> </a:t>
            </a:r>
            <a:r>
              <a:rPr lang="en-US" dirty="0" smtClean="0"/>
              <a:t>o/l  </a:t>
            </a:r>
            <a:r>
              <a:rPr lang="ru-RU" dirty="0" smtClean="0"/>
              <a:t>-0.5/-1.0</a:t>
            </a:r>
            <a:endParaRPr lang="en-US" dirty="0" smtClean="0"/>
          </a:p>
          <a:p>
            <a:r>
              <a:rPr lang="en-US" dirty="0" smtClean="0"/>
              <a:t>Vis  </a:t>
            </a:r>
            <a:r>
              <a:rPr lang="ru-RU" dirty="0" smtClean="0"/>
              <a:t>0.4</a:t>
            </a:r>
            <a:endParaRPr lang="uk-UA" dirty="0"/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268760"/>
            <a:ext cx="4038600" cy="4525963"/>
          </a:xfrm>
        </p:spPr>
        <p:txBody>
          <a:bodyPr/>
          <a:lstStyle/>
          <a:p>
            <a:r>
              <a:rPr lang="ru-RU" sz="2000" dirty="0" smtClean="0"/>
              <a:t>Слишком глубокий клиренс</a:t>
            </a:r>
          </a:p>
          <a:p>
            <a:r>
              <a:rPr lang="ru-RU" sz="2000" dirty="0" smtClean="0"/>
              <a:t>Секрет </a:t>
            </a:r>
            <a:r>
              <a:rPr lang="ru-RU" sz="2000" dirty="0" err="1" smtClean="0"/>
              <a:t>мейбомиевых</a:t>
            </a:r>
            <a:r>
              <a:rPr lang="ru-RU" sz="2000" dirty="0" smtClean="0"/>
              <a:t> желез под линзой</a:t>
            </a:r>
            <a:endParaRPr lang="ru-RU" dirty="0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2" y="3140968"/>
            <a:ext cx="4208512" cy="2314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Users\Оксана\Desktop\Новая папка (4)\Img468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46" r="17605"/>
          <a:stretch/>
        </p:blipFill>
        <p:spPr bwMode="auto">
          <a:xfrm>
            <a:off x="5868144" y="2996952"/>
            <a:ext cx="2807599" cy="339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81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4136"/>
          </a:xfrm>
        </p:spPr>
        <p:txBody>
          <a:bodyPr/>
          <a:lstStyle/>
          <a:p>
            <a:r>
              <a:rPr lang="ru-RU" sz="3200" dirty="0" smtClean="0"/>
              <a:t>Оптимизация линзы</a:t>
            </a:r>
            <a:r>
              <a:rPr lang="en-US" sz="3200" dirty="0" smtClean="0"/>
              <a:t>: </a:t>
            </a:r>
            <a:r>
              <a:rPr lang="ru-RU" sz="3200" dirty="0" smtClean="0"/>
              <a:t>1000 </a:t>
            </a:r>
            <a:r>
              <a:rPr lang="ru-RU" sz="3200" dirty="0"/>
              <a:t>62/66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 </a:t>
            </a:r>
            <a:r>
              <a:rPr lang="ru-RU" sz="2400" i="1" dirty="0" smtClean="0"/>
              <a:t>уменьшение общей глубины  линзы на </a:t>
            </a:r>
            <a:r>
              <a:rPr lang="en-US" sz="3200" dirty="0" smtClean="0"/>
              <a:t>60 </a:t>
            </a:r>
            <a:r>
              <a:rPr lang="en-US" dirty="0" smtClean="0">
                <a:latin typeface="Angsana New"/>
                <a:cs typeface="Angsana New"/>
              </a:rPr>
              <a:t>µk</a:t>
            </a:r>
            <a:r>
              <a:rPr lang="en-US" dirty="0" smtClean="0"/>
              <a:t> </a:t>
            </a:r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/>
              <a:t>Адекватный клиренс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Рефракция </a:t>
            </a:r>
            <a:r>
              <a:rPr lang="en-US" sz="2000" dirty="0" smtClean="0"/>
              <a:t> o/l  </a:t>
            </a:r>
            <a:r>
              <a:rPr lang="ru-RU" sz="2000" dirty="0" smtClean="0"/>
              <a:t>+0.25/-0.75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Vis </a:t>
            </a:r>
            <a:r>
              <a:rPr lang="ru-RU" dirty="0" smtClean="0"/>
              <a:t>0.7</a:t>
            </a:r>
            <a:endParaRPr lang="uk-UA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7032"/>
            <a:ext cx="4173455" cy="2300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Оксана\Desktop\Новая папка (4)\Img468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6" r="19149"/>
          <a:stretch/>
        </p:blipFill>
        <p:spPr bwMode="auto">
          <a:xfrm>
            <a:off x="5868144" y="2348880"/>
            <a:ext cx="293215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67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Расчётная линза 86 800 60-64</a:t>
            </a:r>
            <a:endParaRPr lang="uk-UA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Касание роговицы с оптической частью линзы</a:t>
            </a:r>
            <a:endParaRPr lang="en-US" dirty="0" smtClean="0"/>
          </a:p>
          <a:p>
            <a:r>
              <a:rPr lang="ru-RU" dirty="0" smtClean="0"/>
              <a:t>Диаметр роговицы </a:t>
            </a:r>
            <a:r>
              <a:rPr lang="en-US" dirty="0" smtClean="0"/>
              <a:t>Ø</a:t>
            </a:r>
            <a:r>
              <a:rPr lang="ru-RU" dirty="0" smtClean="0"/>
              <a:t> </a:t>
            </a:r>
            <a:r>
              <a:rPr lang="ru-RU" dirty="0"/>
              <a:t>-</a:t>
            </a:r>
            <a:r>
              <a:rPr lang="ru-RU" dirty="0" smtClean="0"/>
              <a:t>12.4</a:t>
            </a:r>
            <a:r>
              <a:rPr lang="en-US" i="1" dirty="0" smtClean="0"/>
              <a:t>mm</a:t>
            </a:r>
            <a:endParaRPr lang="ru-RU" dirty="0"/>
          </a:p>
          <a:p>
            <a:endParaRPr lang="en-US" dirty="0" smtClean="0"/>
          </a:p>
          <a:p>
            <a:r>
              <a:rPr lang="ru-RU" i="1" dirty="0" err="1" smtClean="0"/>
              <a:t>Сагитальная</a:t>
            </a:r>
            <a:r>
              <a:rPr lang="ru-RU" i="1" dirty="0" smtClean="0"/>
              <a:t> глубина слишком маленькая, большой диаметр роговицы.</a:t>
            </a:r>
            <a:endParaRPr lang="uk-UA" i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2000" dirty="0" smtClean="0">
                <a:latin typeface="Book Antiqua" panose="02040602050305030304" pitchFamily="18" charset="0"/>
              </a:rPr>
              <a:t>Увеличим </a:t>
            </a:r>
            <a:r>
              <a:rPr lang="en-US" sz="2000" dirty="0" smtClean="0">
                <a:latin typeface="Book Antiqua" panose="02040602050305030304" pitchFamily="18" charset="0"/>
              </a:rPr>
              <a:t>LZA </a:t>
            </a:r>
            <a:r>
              <a:rPr lang="ru-RU" sz="2000" dirty="0" smtClean="0">
                <a:latin typeface="Book Antiqua" panose="02040602050305030304" pitchFamily="18" charset="0"/>
              </a:rPr>
              <a:t>на </a:t>
            </a:r>
            <a:r>
              <a:rPr lang="en-US" sz="2000" dirty="0" smtClean="0">
                <a:latin typeface="Book Antiqua" panose="02040602050305030304" pitchFamily="18" charset="0"/>
              </a:rPr>
              <a:t>2</a:t>
            </a:r>
            <a:r>
              <a:rPr lang="en-US" sz="2000" baseline="30000" dirty="0" smtClean="0">
                <a:latin typeface="Book Antiqua" panose="02040602050305030304" pitchFamily="18" charset="0"/>
              </a:rPr>
              <a:t>0</a:t>
            </a:r>
            <a:r>
              <a:rPr lang="ru-RU" sz="2000" baseline="30000" dirty="0" smtClean="0">
                <a:latin typeface="Book Antiqua" panose="02040602050305030304" pitchFamily="18" charset="0"/>
              </a:rPr>
              <a:t> </a:t>
            </a:r>
            <a:endParaRPr lang="en-US" sz="2000" baseline="30000" dirty="0" smtClean="0">
              <a:latin typeface="Book Antiqua" panose="02040602050305030304" pitchFamily="18" charset="0"/>
            </a:endParaRPr>
          </a:p>
          <a:p>
            <a:r>
              <a:rPr lang="ru-RU" baseline="30000" dirty="0" smtClean="0">
                <a:latin typeface="Book Antiqua" panose="02040602050305030304" pitchFamily="18" charset="0"/>
              </a:rPr>
              <a:t>Увеличим </a:t>
            </a:r>
            <a:r>
              <a:rPr lang="ru-RU" sz="2400" baseline="30000" dirty="0" smtClean="0">
                <a:latin typeface="Book Antiqua" panose="02040602050305030304" pitchFamily="18" charset="0"/>
              </a:rPr>
              <a:t>  </a:t>
            </a:r>
            <a:r>
              <a:rPr lang="en-US" sz="2400" baseline="30000" dirty="0" smtClean="0">
                <a:latin typeface="Book Antiqua" panose="02040602050305030304" pitchFamily="18" charset="0"/>
              </a:rPr>
              <a:t>RZD </a:t>
            </a:r>
            <a:r>
              <a:rPr lang="ru-RU" sz="2400" baseline="30000" dirty="0" smtClean="0">
                <a:latin typeface="Book Antiqua" panose="02040602050305030304" pitchFamily="18" charset="0"/>
              </a:rPr>
              <a:t>на</a:t>
            </a:r>
            <a:r>
              <a:rPr lang="en-US" sz="2400" baseline="30000" dirty="0" smtClean="0">
                <a:latin typeface="Book Antiqua" panose="02040602050305030304" pitchFamily="18" charset="0"/>
              </a:rPr>
              <a:t>  100</a:t>
            </a:r>
            <a:r>
              <a:rPr lang="en-US" sz="2400" dirty="0" smtClean="0">
                <a:latin typeface="Book Antiqua" panose="02040602050305030304" pitchFamily="18" charset="0"/>
                <a:cs typeface="Angsana New"/>
              </a:rPr>
              <a:t> µk</a:t>
            </a:r>
            <a:r>
              <a:rPr lang="en-US" sz="2400" dirty="0" smtClean="0">
                <a:latin typeface="Book Antiqua" panose="02040602050305030304" pitchFamily="18" charset="0"/>
              </a:rPr>
              <a:t> </a:t>
            </a:r>
            <a:endParaRPr lang="uk-UA" sz="2400" dirty="0" smtClean="0">
              <a:latin typeface="Book Antiqua" panose="02040602050305030304" pitchFamily="18" charset="0"/>
            </a:endParaRPr>
          </a:p>
          <a:p>
            <a:endParaRPr lang="uk-UA" dirty="0"/>
          </a:p>
        </p:txBody>
      </p:sp>
      <p:pic>
        <p:nvPicPr>
          <p:cNvPr id="1026" name="Picture 2" descr="C:\Users\Оксана\Desktop\Новая папка (4)\Img47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46491"/>
            <a:ext cx="4139952" cy="274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15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Оптимизированная линза </a:t>
            </a:r>
            <a:r>
              <a:rPr lang="uk-UA" sz="3200" dirty="0" smtClean="0"/>
              <a:t/>
            </a:r>
            <a:br>
              <a:rPr lang="uk-UA" sz="3200" dirty="0" smtClean="0"/>
            </a:b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Плоская линза	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k-UA" dirty="0" err="1" smtClean="0"/>
              <a:t>Адекватная</a:t>
            </a:r>
            <a:r>
              <a:rPr lang="uk-UA" dirty="0" smtClean="0"/>
              <a:t> </a:t>
            </a:r>
            <a:r>
              <a:rPr lang="uk-UA" dirty="0" err="1" smtClean="0"/>
              <a:t>линза</a:t>
            </a:r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38784"/>
            <a:ext cx="4219575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095" y="2327487"/>
            <a:ext cx="4589956" cy="356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3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14400"/>
          </a:xfrm>
        </p:spPr>
        <p:txBody>
          <a:bodyPr/>
          <a:lstStyle/>
          <a:p>
            <a:r>
              <a:rPr lang="ru-RU" sz="3600" dirty="0" smtClean="0"/>
              <a:t>Касание линзы в области лимба</a:t>
            </a:r>
            <a:endParaRPr lang="uk-UA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1800" dirty="0" smtClean="0"/>
              <a:t> увеличить </a:t>
            </a:r>
            <a:r>
              <a:rPr lang="en-US" sz="1800" dirty="0" smtClean="0"/>
              <a:t>LZA</a:t>
            </a:r>
            <a:endParaRPr lang="uk-UA" sz="1800" dirty="0"/>
          </a:p>
        </p:txBody>
      </p:sp>
      <p:pic>
        <p:nvPicPr>
          <p:cNvPr id="3074" name="Picture 2" descr="C:\Users\Оксана\Desktop\Новая папка (4)\Img4759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670" y="2852936"/>
            <a:ext cx="5439330" cy="361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Оксана\Desktop\Новая папка (4)\Img477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94663"/>
            <a:ext cx="4788831" cy="3180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424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Передавливание сосудов конъюнктивы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LZA </a:t>
            </a:r>
            <a:r>
              <a:rPr lang="ru-RU" sz="2400" dirty="0" smtClean="0"/>
              <a:t> слишком крутая – прижата </a:t>
            </a:r>
            <a:r>
              <a:rPr lang="en-US" sz="2400" dirty="0" smtClean="0"/>
              <a:t>900-60/64</a:t>
            </a:r>
            <a:endParaRPr lang="uk-UA" sz="2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5344" y="1357299"/>
            <a:ext cx="4038600" cy="4939166"/>
          </a:xfrm>
        </p:spPr>
        <p:txBody>
          <a:bodyPr/>
          <a:lstStyle/>
          <a:p>
            <a:r>
              <a:rPr lang="en-US" dirty="0" smtClean="0"/>
              <a:t> LZA </a:t>
            </a:r>
            <a:r>
              <a:rPr lang="ru-RU" dirty="0" smtClean="0"/>
              <a:t>уменьшена </a:t>
            </a:r>
            <a:r>
              <a:rPr lang="en-US" dirty="0" smtClean="0"/>
              <a:t>–</a:t>
            </a:r>
            <a:r>
              <a:rPr lang="ru-RU" dirty="0" smtClean="0"/>
              <a:t>правильное положение линзы </a:t>
            </a:r>
            <a:r>
              <a:rPr lang="en-US" dirty="0" smtClean="0"/>
              <a:t>900-</a:t>
            </a:r>
            <a:r>
              <a:rPr lang="en-US" dirty="0" smtClean="0">
                <a:solidFill>
                  <a:srgbClr val="FF0000"/>
                </a:solidFill>
              </a:rPr>
              <a:t>58/62</a:t>
            </a:r>
            <a:endParaRPr lang="uk-UA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Оксана\Desktop\Новая папка (4)\Img47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4788833" cy="318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Оксана\Desktop\Новая папка (4)\Img4759-1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334" y="3140967"/>
            <a:ext cx="5005666" cy="3324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01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2376264"/>
          </a:xfrm>
        </p:spPr>
        <p:txBody>
          <a:bodyPr/>
          <a:lstStyle/>
          <a:p>
            <a:r>
              <a:rPr lang="ru-RU" sz="1800" dirty="0" smtClean="0"/>
              <a:t>Выраженные и поверхностные </a:t>
            </a:r>
            <a:r>
              <a:rPr lang="ru-RU" sz="1800" dirty="0" err="1" smtClean="0"/>
              <a:t>эписклеральные</a:t>
            </a:r>
            <a:r>
              <a:rPr lang="ru-RU" sz="1800" dirty="0" smtClean="0"/>
              <a:t> сосуды в зоне прилегания линзы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ru-RU" sz="1800" dirty="0" smtClean="0"/>
              <a:t>Дискомфорт,  инъекция сосудов после снятия линзы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ru-RU" sz="1800" dirty="0" smtClean="0"/>
              <a:t>Что сделать?</a:t>
            </a:r>
            <a:br>
              <a:rPr lang="ru-RU" sz="1800" dirty="0" smtClean="0"/>
            </a:br>
            <a:r>
              <a:rPr lang="ru-RU" sz="1800" dirty="0" smtClean="0"/>
              <a:t>Уменьшить зону посадки и одновременно увеличить возвратную зону</a:t>
            </a:r>
            <a:br>
              <a:rPr lang="ru-RU" sz="1800" dirty="0" smtClean="0"/>
            </a:br>
            <a:endParaRPr lang="uk-UA" sz="1800" dirty="0"/>
          </a:p>
        </p:txBody>
      </p:sp>
      <p:pic>
        <p:nvPicPr>
          <p:cNvPr id="1026" name="Picture 2" descr="C:\Users\3671~1\AppData\Local\Temp\Rar$DI06.340\Img56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636912"/>
            <a:ext cx="4247663" cy="282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3671~1\AppData\Local\Temp\Rar$DI11.911\Img56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984"/>
            <a:ext cx="4355165" cy="2892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3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772400" cy="914400"/>
          </a:xfrm>
        </p:spPr>
        <p:txBody>
          <a:bodyPr/>
          <a:lstStyle/>
          <a:p>
            <a:pPr algn="ctr"/>
            <a:r>
              <a:rPr lang="ru-RU" dirty="0" smtClean="0"/>
              <a:t>Результаты</a:t>
            </a:r>
            <a:endParaRPr lang="en-US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3721532"/>
              </p:ext>
            </p:extLst>
          </p:nvPr>
        </p:nvGraphicFramePr>
        <p:xfrm>
          <a:off x="179512" y="1340768"/>
          <a:ext cx="8640962" cy="4223885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368154"/>
                <a:gridCol w="708351"/>
                <a:gridCol w="587793"/>
                <a:gridCol w="648072"/>
                <a:gridCol w="648072"/>
                <a:gridCol w="792088"/>
                <a:gridCol w="720080"/>
                <a:gridCol w="792088"/>
                <a:gridCol w="792088"/>
                <a:gridCol w="720080"/>
                <a:gridCol w="864096"/>
              </a:tblGrid>
              <a:tr h="330792"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Groups</a:t>
                      </a:r>
                      <a:endParaRPr lang="ru-RU" sz="1400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3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BUVA</a:t>
                      </a:r>
                      <a:endParaRPr lang="en-US" sz="13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BCVA</a:t>
                      </a:r>
                      <a:endParaRPr lang="en-US" sz="13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Sph</a:t>
                      </a:r>
                      <a:endParaRPr lang="en-US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Cyl</a:t>
                      </a:r>
                      <a:endParaRPr lang="en-US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K-1</a:t>
                      </a:r>
                      <a:endParaRPr lang="en-US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K-2</a:t>
                      </a:r>
                      <a:endParaRPr lang="en-US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Corneal</a:t>
                      </a:r>
                      <a:r>
                        <a:rPr lang="en-US" sz="14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Astigmatism </a:t>
                      </a:r>
                      <a:endParaRPr lang="ru-RU" sz="1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ROL</a:t>
                      </a:r>
                      <a:endParaRPr lang="en-US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b="1" baseline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Vision in NE Contact Lens</a:t>
                      </a:r>
                      <a:endParaRPr lang="ru-RU" sz="1400" b="1" baseline="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5880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Sph</a:t>
                      </a:r>
                      <a:endParaRPr lang="en-US" sz="1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Cyl</a:t>
                      </a:r>
                      <a:r>
                        <a:rPr lang="ru-RU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en-US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772541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Keratoconus</a:t>
                      </a:r>
                      <a:r>
                        <a:rPr lang="en-US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en-US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0.03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0.35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-9.5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6.5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47.12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57.26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7.14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+0.25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-0.75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0.8</a:t>
                      </a:r>
                      <a:endParaRPr lang="en-US" sz="2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62661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LASIK</a:t>
                      </a:r>
                      <a:r>
                        <a:rPr lang="en-US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US" sz="1600" baseline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&amp; RK</a:t>
                      </a:r>
                      <a:endParaRPr lang="ru-RU" sz="16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0.15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0.4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+4.25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-5.5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34.18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41.68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8.5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-0.25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-0.75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0.9</a:t>
                      </a:r>
                      <a:endParaRPr lang="en-US" sz="2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62661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Mixed</a:t>
                      </a:r>
                      <a:r>
                        <a:rPr lang="en-US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Astigmatism </a:t>
                      </a:r>
                      <a:endParaRPr lang="en-US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0.01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0.65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+5.25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-7.5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41.62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46.8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5.2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+0.5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0.12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1.0</a:t>
                      </a:r>
                      <a:endParaRPr lang="en-US" sz="2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62661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Corneal</a:t>
                      </a:r>
                      <a:r>
                        <a:rPr lang="en-US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Scars</a:t>
                      </a:r>
                      <a:endParaRPr lang="en-US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0.01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0.1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aseline="-25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+3.5</a:t>
                      </a:r>
                      <a:endParaRPr lang="en-US" sz="2000" b="1" baseline="-25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5.25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43.5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59.0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7.4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-0.5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0.12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0.75</a:t>
                      </a:r>
                      <a:endParaRPr lang="en-US" sz="2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62661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Post</a:t>
                      </a:r>
                      <a:r>
                        <a:rPr lang="en-US" sz="160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US" sz="1600" baseline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PKP</a:t>
                      </a:r>
                      <a:endParaRPr lang="en-US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0.01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0.06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40.75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48.25</a:t>
                      </a:r>
                      <a:endParaRPr lang="en-US" sz="1600" b="1" dirty="0" smtClean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9.75</a:t>
                      </a:r>
                      <a:endParaRPr lang="en-US" sz="16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-0.75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1.0</a:t>
                      </a:r>
                      <a:endParaRPr 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0.75</a:t>
                      </a:r>
                      <a:endParaRPr lang="en-US" sz="24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073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2376264"/>
          </a:xfrm>
        </p:spPr>
        <p:txBody>
          <a:bodyPr/>
          <a:lstStyle/>
          <a:p>
            <a:r>
              <a:rPr lang="en-US" sz="1400" dirty="0" smtClean="0"/>
              <a:t>Patient </a:t>
            </a:r>
            <a:r>
              <a:rPr lang="ru-RU" sz="1400" dirty="0" smtClean="0"/>
              <a:t>51 </a:t>
            </a:r>
            <a:r>
              <a:rPr lang="en-US" sz="1400" dirty="0" smtClean="0"/>
              <a:t>year</a:t>
            </a:r>
            <a:r>
              <a:rPr lang="ru-RU" sz="1400" dirty="0" smtClean="0"/>
              <a:t>. </a:t>
            </a:r>
            <a:r>
              <a:rPr lang="en-US" sz="1400" dirty="0" smtClean="0"/>
              <a:t>DS: Keratoconus IV</a:t>
            </a:r>
            <a:r>
              <a:rPr lang="ru-RU" sz="1400" dirty="0" smtClean="0"/>
              <a:t>.</a:t>
            </a:r>
            <a:br>
              <a:rPr lang="ru-RU" sz="1400" dirty="0" smtClean="0"/>
            </a:br>
            <a:r>
              <a:rPr lang="en-US" sz="1400" dirty="0" err="1" smtClean="0"/>
              <a:t>BUVA</a:t>
            </a:r>
            <a:r>
              <a:rPr lang="en-US" sz="1400" dirty="0" smtClean="0"/>
              <a:t>: </a:t>
            </a:r>
            <a:r>
              <a:rPr lang="en-US" sz="1400" dirty="0" err="1" smtClean="0"/>
              <a:t>OU</a:t>
            </a:r>
            <a:r>
              <a:rPr lang="en-US" sz="1400" dirty="0" smtClean="0"/>
              <a:t> 0.02 </a:t>
            </a:r>
            <a:br>
              <a:rPr lang="en-US" sz="1400" dirty="0" smtClean="0"/>
            </a:br>
            <a:r>
              <a:rPr lang="en-US" sz="1400" dirty="0" err="1" smtClean="0"/>
              <a:t>BCVA</a:t>
            </a:r>
            <a:r>
              <a:rPr lang="en-US" sz="1400" dirty="0" smtClean="0"/>
              <a:t>: </a:t>
            </a:r>
            <a:r>
              <a:rPr lang="en-US" sz="1400" dirty="0" err="1" smtClean="0"/>
              <a:t>OU</a:t>
            </a:r>
            <a:r>
              <a:rPr lang="ru-RU" sz="1400" dirty="0" smtClean="0"/>
              <a:t> 0.06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Refraction</a:t>
            </a:r>
            <a:r>
              <a:rPr lang="ru-RU" sz="1400" dirty="0" smtClean="0"/>
              <a:t>: </a:t>
            </a:r>
            <a:r>
              <a:rPr lang="en-US" sz="1400" dirty="0" smtClean="0"/>
              <a:t>OD </a:t>
            </a:r>
            <a:r>
              <a:rPr lang="en-US" sz="1400" dirty="0" err="1" smtClean="0"/>
              <a:t>sph</a:t>
            </a:r>
            <a:r>
              <a:rPr lang="en-US" sz="1400" dirty="0" smtClean="0"/>
              <a:t> -5.75 </a:t>
            </a:r>
            <a:r>
              <a:rPr lang="en-US" sz="1400" dirty="0" err="1" smtClean="0"/>
              <a:t>cyl</a:t>
            </a:r>
            <a:r>
              <a:rPr lang="en-US" sz="1400" dirty="0" smtClean="0"/>
              <a:t> -11.50   OS </a:t>
            </a:r>
            <a:r>
              <a:rPr lang="en-US" sz="1400" dirty="0" err="1" smtClean="0"/>
              <a:t>sph</a:t>
            </a:r>
            <a:r>
              <a:rPr lang="en-US" sz="1400" dirty="0" smtClean="0"/>
              <a:t> -8.5D </a:t>
            </a:r>
            <a:r>
              <a:rPr lang="en-US" sz="1400" dirty="0" err="1" smtClean="0"/>
              <a:t>cyl</a:t>
            </a:r>
            <a:r>
              <a:rPr lang="en-US" sz="1400" dirty="0" smtClean="0"/>
              <a:t> -11.0D</a:t>
            </a:r>
            <a:br>
              <a:rPr lang="en-US" sz="1400" dirty="0" smtClean="0"/>
            </a:b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smtClean="0"/>
              <a:t>Vision in NE Scleral Lenses</a:t>
            </a:r>
            <a:r>
              <a:rPr lang="ru-RU" sz="1400" dirty="0" smtClean="0"/>
              <a:t>:</a:t>
            </a:r>
            <a:br>
              <a:rPr lang="ru-RU" sz="1400" dirty="0" smtClean="0"/>
            </a:br>
            <a:r>
              <a:rPr lang="en-US" sz="1400" dirty="0" smtClean="0"/>
              <a:t>OD</a:t>
            </a:r>
            <a:r>
              <a:rPr lang="ru-RU" sz="1400" dirty="0" smtClean="0"/>
              <a:t> 0.8</a:t>
            </a:r>
            <a:br>
              <a:rPr lang="ru-RU" sz="1400" dirty="0" smtClean="0"/>
            </a:br>
            <a:r>
              <a:rPr lang="en-US" sz="1400" dirty="0" smtClean="0"/>
              <a:t>OS</a:t>
            </a:r>
            <a:r>
              <a:rPr lang="ru-RU" sz="1400" dirty="0" smtClean="0"/>
              <a:t> 0.6</a:t>
            </a:r>
            <a:br>
              <a:rPr lang="ru-RU" sz="1400" dirty="0" smtClean="0"/>
            </a:br>
            <a:r>
              <a:rPr lang="en-US" sz="1400" dirty="0" smtClean="0"/>
              <a:t>Near Vision with</a:t>
            </a:r>
            <a:r>
              <a:rPr lang="ru-RU" sz="1400" dirty="0" smtClean="0"/>
              <a:t> +2.5Д – 0.7 </a:t>
            </a:r>
            <a:r>
              <a:rPr lang="en-US" sz="1400" dirty="0" smtClean="0"/>
              <a:t>and</a:t>
            </a:r>
            <a:r>
              <a:rPr lang="ru-RU" sz="1400" dirty="0" smtClean="0"/>
              <a:t> 0.45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/>
              <a:t/>
            </a:r>
            <a:br>
              <a:rPr lang="en-US" sz="1400" dirty="0"/>
            </a:br>
            <a:r>
              <a:rPr lang="en-US" sz="1400" dirty="0" smtClean="0"/>
              <a:t/>
            </a:r>
            <a:br>
              <a:rPr lang="en-US" sz="1400" dirty="0" smtClean="0"/>
            </a:br>
            <a:endParaRPr lang="uk-UA" sz="1400" dirty="0"/>
          </a:p>
        </p:txBody>
      </p:sp>
      <p:pic>
        <p:nvPicPr>
          <p:cNvPr id="1026" name="Picture 2" descr="C:\Users\Оксана\Desktop\CRT_Aberrations\Gsigylina_OD_Topo.bm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1" t="9506" r="2767" b="7017"/>
          <a:stretch/>
        </p:blipFill>
        <p:spPr bwMode="auto">
          <a:xfrm>
            <a:off x="104381" y="3244564"/>
            <a:ext cx="4516832" cy="2992748"/>
          </a:xfrm>
          <a:prstGeom prst="rect">
            <a:avLst/>
          </a:prstGeom>
          <a:noFill/>
          <a:effectLst>
            <a:outerShdw blurRad="127000" dist="1143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Оксана\Desktop\CRT_Aberrations\Gsigylina_OS_Topo.bmp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" t="10085" r="1792" b="7001"/>
          <a:stretch/>
        </p:blipFill>
        <p:spPr bwMode="auto">
          <a:xfrm>
            <a:off x="4677839" y="3244565"/>
            <a:ext cx="4301754" cy="2992748"/>
          </a:xfrm>
          <a:prstGeom prst="rect">
            <a:avLst/>
          </a:prstGeom>
          <a:noFill/>
          <a:effectLst>
            <a:outerShdw blurRad="127000" dist="1143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etal"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16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-27384"/>
            <a:ext cx="7772400" cy="266429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 smtClean="0"/>
              <a:t>Patient </a:t>
            </a:r>
            <a:r>
              <a:rPr lang="ru-RU" sz="2400" dirty="0" smtClean="0"/>
              <a:t>38 </a:t>
            </a:r>
            <a:r>
              <a:rPr lang="en-US" sz="2400" dirty="0" smtClean="0"/>
              <a:t>years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r>
              <a:rPr lang="en-US" sz="2400" dirty="0" smtClean="0"/>
              <a:t>Post Traumatic Corneal Scare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en-US" sz="1600" dirty="0" err="1" smtClean="0"/>
              <a:t>BUVA</a:t>
            </a:r>
            <a:r>
              <a:rPr lang="ru-RU" sz="1600" dirty="0" smtClean="0"/>
              <a:t> 0.1</a:t>
            </a:r>
            <a:br>
              <a:rPr lang="ru-RU" sz="1600" dirty="0" smtClean="0"/>
            </a:br>
            <a:r>
              <a:rPr lang="en-US" sz="1600" dirty="0" smtClean="0"/>
              <a:t>Refraction </a:t>
            </a:r>
            <a:r>
              <a:rPr lang="en-US" sz="1600" dirty="0" err="1" smtClean="0"/>
              <a:t>shp</a:t>
            </a:r>
            <a:r>
              <a:rPr lang="en-US" sz="1600" dirty="0" smtClean="0"/>
              <a:t> +3.25 </a:t>
            </a:r>
            <a:r>
              <a:rPr lang="en-US" sz="1600" dirty="0" err="1" smtClean="0"/>
              <a:t>cyl</a:t>
            </a:r>
            <a:r>
              <a:rPr lang="en-US" sz="1600" dirty="0" smtClean="0"/>
              <a:t> -4.75</a:t>
            </a:r>
            <a:br>
              <a:rPr lang="en-US" sz="1600" dirty="0" smtClean="0"/>
            </a:br>
            <a:r>
              <a:rPr lang="en-US" sz="1600" dirty="0" err="1" smtClean="0"/>
              <a:t>BCVA</a:t>
            </a:r>
            <a:r>
              <a:rPr lang="ru-RU" sz="1600" dirty="0" smtClean="0"/>
              <a:t> 0.65. </a:t>
            </a:r>
            <a:br>
              <a:rPr lang="ru-RU" sz="1600" dirty="0" smtClean="0"/>
            </a:br>
            <a:r>
              <a:rPr lang="en-US" sz="1600" dirty="0" smtClean="0"/>
              <a:t>Can not tolerate glasses</a:t>
            </a:r>
            <a:r>
              <a:rPr lang="ru-RU" sz="1600" dirty="0" smtClean="0"/>
              <a:t>.</a:t>
            </a:r>
            <a:br>
              <a:rPr lang="ru-RU" sz="1600" dirty="0" smtClean="0"/>
            </a:br>
            <a:r>
              <a:rPr lang="en-US" sz="1600" dirty="0" smtClean="0"/>
              <a:t>Vision in NE Scleral Lens</a:t>
            </a:r>
            <a:r>
              <a:rPr lang="ru-RU" sz="1600" dirty="0" smtClean="0"/>
              <a:t> – 1.0 </a:t>
            </a:r>
            <a:r>
              <a:rPr lang="en-US" sz="1600" dirty="0" smtClean="0"/>
              <a:t>Distance;</a:t>
            </a:r>
            <a:r>
              <a:rPr lang="ru-RU" sz="1600" dirty="0" smtClean="0"/>
              <a:t> 0.75 - </a:t>
            </a:r>
            <a:r>
              <a:rPr lang="en-US" sz="1600" dirty="0" smtClean="0"/>
              <a:t>near</a:t>
            </a:r>
            <a:endParaRPr lang="uk-UA" sz="1600" dirty="0"/>
          </a:p>
        </p:txBody>
      </p:sp>
      <p:pic>
        <p:nvPicPr>
          <p:cNvPr id="2052" name="Picture 4" descr="C:\Users\Оксана\Desktop\Cеминар для врачей\New Folder\Karika UVX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80723" y="3140968"/>
            <a:ext cx="5705159" cy="363207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metal">
            <a:bevelT w="152400" h="152400"/>
          </a:sp3d>
        </p:spPr>
      </p:pic>
    </p:spTree>
    <p:extLst>
      <p:ext uri="{BB962C8B-B14F-4D97-AF65-F5344CB8AC3E}">
        <p14:creationId xmlns:p14="http://schemas.microsoft.com/office/powerpoint/2010/main" val="395484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Pellucid marginal degeneration</a:t>
            </a:r>
            <a:br>
              <a:rPr lang="en-US" sz="2800" dirty="0" smtClean="0"/>
            </a:br>
            <a:r>
              <a:rPr lang="en-US" sz="1400" dirty="0" smtClean="0"/>
              <a:t>BCVA 0.1 (for </a:t>
            </a:r>
            <a:r>
              <a:rPr lang="en-US" sz="1400" dirty="0" err="1" smtClean="0"/>
              <a:t>dist</a:t>
            </a:r>
            <a:r>
              <a:rPr lang="en-US" sz="1400" dirty="0" smtClean="0"/>
              <a:t>), reading – not </a:t>
            </a:r>
            <a:r>
              <a:rPr lang="en-US" sz="1400" dirty="0" err="1" smtClean="0"/>
              <a:t>possibl</a:t>
            </a:r>
            <a:r>
              <a:rPr lang="en-US" sz="1400" dirty="0" smtClean="0"/>
              <a:t>.</a:t>
            </a:r>
            <a:br>
              <a:rPr lang="en-US" sz="1400" dirty="0" smtClean="0"/>
            </a:br>
            <a:r>
              <a:rPr lang="en-US" sz="1400" dirty="0" err="1" smtClean="0"/>
              <a:t>Refr</a:t>
            </a:r>
            <a:r>
              <a:rPr lang="en-US" sz="1400" dirty="0" smtClean="0"/>
              <a:t> - -4.25d </a:t>
            </a:r>
            <a:r>
              <a:rPr lang="en-US" sz="1400" dirty="0" err="1" smtClean="0"/>
              <a:t>cyl</a:t>
            </a:r>
            <a:r>
              <a:rPr lang="en-US" sz="1400" dirty="0" smtClean="0"/>
              <a:t> - -12 </a:t>
            </a:r>
            <a:br>
              <a:rPr lang="en-US" sz="1400" dirty="0" smtClean="0"/>
            </a:br>
            <a:r>
              <a:rPr lang="en-US" sz="1400" dirty="0" smtClean="0"/>
              <a:t>O/l </a:t>
            </a:r>
            <a:r>
              <a:rPr lang="en-US" sz="1400" dirty="0" err="1" smtClean="0"/>
              <a:t>refr</a:t>
            </a:r>
            <a:r>
              <a:rPr lang="en-US" sz="1400" dirty="0" smtClean="0"/>
              <a:t> - +0.75 </a:t>
            </a:r>
            <a:r>
              <a:rPr lang="en-US" sz="1400" dirty="0" err="1" smtClean="0"/>
              <a:t>cyl</a:t>
            </a:r>
            <a:r>
              <a:rPr lang="en-US" sz="1400" dirty="0" smtClean="0"/>
              <a:t> -0.5.BCVA 0.75 reading +1.75 – 0.8</a:t>
            </a:r>
            <a:endParaRPr lang="uk-UA" sz="2800" dirty="0"/>
          </a:p>
        </p:txBody>
      </p:sp>
      <p:pic>
        <p:nvPicPr>
          <p:cNvPr id="1026" name="Picture 2" descr="E:\skl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9" y="1978642"/>
            <a:ext cx="4553761" cy="3908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2132856"/>
            <a:ext cx="4308350" cy="3470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504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Феномен </a:t>
            </a:r>
            <a:r>
              <a:rPr lang="ru-RU" dirty="0" err="1" smtClean="0"/>
              <a:t>мидриаза</a:t>
            </a:r>
            <a:r>
              <a:rPr lang="ru-RU" dirty="0"/>
              <a:t>?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В 4 случаях   </a:t>
            </a:r>
            <a:r>
              <a:rPr lang="en-US" dirty="0" smtClean="0"/>
              <a:t>(</a:t>
            </a:r>
            <a:r>
              <a:rPr lang="ru-RU" dirty="0" smtClean="0"/>
              <a:t> из 874</a:t>
            </a:r>
            <a:r>
              <a:rPr lang="en-US" dirty="0" smtClean="0"/>
              <a:t>) </a:t>
            </a:r>
          </a:p>
          <a:p>
            <a:endParaRPr lang="en-US" dirty="0" smtClean="0"/>
          </a:p>
          <a:p>
            <a:r>
              <a:rPr lang="ru-RU" dirty="0" err="1" smtClean="0"/>
              <a:t>Мидриаз</a:t>
            </a:r>
            <a:r>
              <a:rPr lang="ru-RU" dirty="0" smtClean="0"/>
              <a:t> во время подбора линзы</a:t>
            </a:r>
          </a:p>
          <a:p>
            <a:endParaRPr lang="uk-UA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2896352"/>
            <a:ext cx="4038600" cy="2273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712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Феномен </a:t>
            </a:r>
            <a:r>
              <a:rPr lang="ru-RU" dirty="0" err="1"/>
              <a:t>мидриаза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1600" dirty="0" err="1" smtClean="0"/>
              <a:t>Эписклера</a:t>
            </a:r>
            <a:r>
              <a:rPr lang="ru-RU" sz="1600" dirty="0" smtClean="0"/>
              <a:t>, лимб и радужка иннервируются симпатическими нервами от длинных цилиарных нервов.</a:t>
            </a:r>
          </a:p>
          <a:p>
            <a:endParaRPr lang="ru-RU" sz="1600" dirty="0" smtClean="0"/>
          </a:p>
          <a:p>
            <a:r>
              <a:rPr lang="ru-RU" sz="1600" dirty="0" smtClean="0"/>
              <a:t>Очень плотная посадка линзы в горизонтальном меридиане обычно ассоциируется с  не </a:t>
            </a:r>
            <a:r>
              <a:rPr lang="ru-RU" sz="1600" dirty="0" err="1" smtClean="0"/>
              <a:t>коррегированным</a:t>
            </a:r>
            <a:r>
              <a:rPr lang="ru-RU" sz="1600" dirty="0" smtClean="0"/>
              <a:t> ( «остаточным» а по сути  индуцированным)  астигматизмом, когда вертикальный меридиан более крутой, чем расчётный и линза  прогибается) . Это может приводить к реакции (раздражению</a:t>
            </a:r>
            <a:r>
              <a:rPr lang="en-US" sz="1600" dirty="0" smtClean="0"/>
              <a:t>) </a:t>
            </a:r>
            <a:r>
              <a:rPr lang="ru-RU" sz="1600" dirty="0" smtClean="0"/>
              <a:t> со стороны длинных цилиарных отростков.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079866"/>
            <a:ext cx="4038600" cy="268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image0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439431"/>
            <a:ext cx="3455987" cy="431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79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/>
              <a:t>Удовлетворённость пациентов: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Комфорт</a:t>
            </a:r>
          </a:p>
          <a:p>
            <a:r>
              <a:rPr lang="ru-RU" dirty="0" smtClean="0"/>
              <a:t>Острота зрения</a:t>
            </a:r>
          </a:p>
          <a:p>
            <a:r>
              <a:rPr lang="ru-RU" dirty="0" smtClean="0"/>
              <a:t>Мотивация.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4938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Глаз по</a:t>
            </a:r>
            <a:r>
              <a:rPr lang="en-US" sz="1800" dirty="0" smtClean="0"/>
              <a:t>c</a:t>
            </a:r>
            <a:r>
              <a:rPr lang="ru-RU" sz="1800" dirty="0" err="1" smtClean="0"/>
              <a:t>ле</a:t>
            </a:r>
            <a:r>
              <a:rPr lang="ru-RU" sz="1800" dirty="0" smtClean="0"/>
              <a:t> 10 часов непре</a:t>
            </a:r>
            <a:r>
              <a:rPr lang="ru-RU" sz="1800" dirty="0"/>
              <a:t>р</a:t>
            </a:r>
            <a:r>
              <a:rPr lang="ru-RU" sz="1800" dirty="0" smtClean="0"/>
              <a:t>ывного использования </a:t>
            </a:r>
            <a:r>
              <a:rPr lang="en-US" sz="1800" dirty="0" err="1" smtClean="0"/>
              <a:t>NormalEye</a:t>
            </a:r>
            <a:r>
              <a:rPr lang="ru-RU" sz="1800" dirty="0" smtClean="0"/>
              <a:t> линзы.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ru-RU" sz="1800" dirty="0" smtClean="0"/>
              <a:t>Профессия – адвокат.  Острота зрения в очках  -</a:t>
            </a:r>
            <a:r>
              <a:rPr lang="en-US" sz="1800" dirty="0" smtClean="0"/>
              <a:t>0.1 </a:t>
            </a:r>
            <a:br>
              <a:rPr lang="en-US" sz="1800" dirty="0" smtClean="0"/>
            </a:br>
            <a:r>
              <a:rPr lang="ru-RU" sz="1800" dirty="0" smtClean="0"/>
              <a:t>Острота зрения с линзой</a:t>
            </a:r>
            <a:r>
              <a:rPr lang="en-US" sz="1800" dirty="0" smtClean="0"/>
              <a:t>- 0.</a:t>
            </a:r>
            <a:r>
              <a:rPr lang="ru-RU" sz="1800" dirty="0" smtClean="0"/>
              <a:t>95</a:t>
            </a:r>
            <a:endParaRPr lang="uk-UA" sz="1800" dirty="0"/>
          </a:p>
        </p:txBody>
      </p:sp>
      <p:pic>
        <p:nvPicPr>
          <p:cNvPr id="2050" name="Picture 2" descr="C:\Users\3671~1\AppData\Local\Temp\Rar$DI22.106\Img100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60848"/>
            <a:ext cx="5760640" cy="382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850" y="1623206"/>
            <a:ext cx="5663406" cy="4995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15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 smtClean="0"/>
              <a:t>Комфорт в течение всего дня. (возможные проблемы)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268760"/>
            <a:ext cx="7772400" cy="5087590"/>
          </a:xfrm>
        </p:spPr>
        <p:txBody>
          <a:bodyPr/>
          <a:lstStyle/>
          <a:p>
            <a:r>
              <a:rPr lang="ru-RU" sz="2400" b="1" dirty="0" smtClean="0"/>
              <a:t>Дискомфорт во время примерки.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i="1" dirty="0" smtClean="0"/>
              <a:t>если посадка хорошая – </a:t>
            </a:r>
            <a:r>
              <a:rPr lang="ru-RU" sz="1800" i="1" dirty="0" err="1" smtClean="0"/>
              <a:t>увеличте</a:t>
            </a:r>
            <a:r>
              <a:rPr lang="ru-RU" sz="1800" i="1" dirty="0" smtClean="0"/>
              <a:t> </a:t>
            </a:r>
            <a:r>
              <a:rPr lang="en-US" sz="1800" i="1" dirty="0" smtClean="0"/>
              <a:t>LZA</a:t>
            </a:r>
            <a:r>
              <a:rPr lang="ru-RU" sz="1800" i="1" dirty="0" smtClean="0"/>
              <a:t> на 1 градус</a:t>
            </a:r>
          </a:p>
          <a:p>
            <a:r>
              <a:rPr lang="ru-RU" sz="2400" b="1" dirty="0" smtClean="0"/>
              <a:t>Затуманивание зрения в линзах – покраснение, раздражение.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smtClean="0"/>
              <a:t>Косметика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i="1" dirty="0" smtClean="0"/>
              <a:t>Чрезмерно приподнятый край линзы – интенсивное «подсасывание» секрета М.Ж.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/>
              <a:t>Плохая переносимость линзы через 3-6 часов ношения.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smtClean="0"/>
              <a:t>Касание линзы  и  роговицы–маленький клиренс – жжение, покраснение.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smtClean="0"/>
              <a:t>  Большая роговица ( более 12 мм) </a:t>
            </a:r>
            <a:r>
              <a:rPr lang="en-US" sz="1800" i="1" dirty="0" smtClean="0"/>
              <a:t>– </a:t>
            </a:r>
            <a:r>
              <a:rPr lang="ru-RU" sz="1800" i="1" dirty="0" smtClean="0"/>
              <a:t>касание у области лимба.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smtClean="0"/>
              <a:t>Вдавливание линзы в области конъюнктивы – дискомфорт, покраснение ( особенно после снятия линзы).</a:t>
            </a:r>
          </a:p>
        </p:txBody>
      </p:sp>
    </p:spTree>
    <p:extLst>
      <p:ext uri="{BB962C8B-B14F-4D97-AF65-F5344CB8AC3E}">
        <p14:creationId xmlns:p14="http://schemas.microsoft.com/office/powerpoint/2010/main" val="188816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772400" cy="914400"/>
          </a:xfrm>
        </p:spPr>
        <p:txBody>
          <a:bodyPr/>
          <a:lstStyle/>
          <a:p>
            <a:r>
              <a:rPr lang="ru-RU" sz="3600" dirty="0" smtClean="0"/>
              <a:t>Неудовлетворённость зрением:</a:t>
            </a:r>
            <a:endParaRPr lang="uk-UA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200" dirty="0" smtClean="0"/>
              <a:t>Слишком большой клиренс</a:t>
            </a:r>
            <a:endParaRPr lang="en-US" sz="3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3200" dirty="0" smtClean="0"/>
              <a:t>Слишком крутая базовая кривизна  - увеличить базовую кривизну и одновременно углубить линзу в возвратной зоне.</a:t>
            </a:r>
            <a:endParaRPr lang="en-US" sz="32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3200" dirty="0" smtClean="0"/>
              <a:t>Изгиб линзы – диагностируется при </a:t>
            </a:r>
            <a:r>
              <a:rPr lang="ru-RU" sz="3200" dirty="0" err="1" smtClean="0"/>
              <a:t>топограме</a:t>
            </a:r>
            <a:r>
              <a:rPr lang="ru-RU" sz="3200" dirty="0" smtClean="0"/>
              <a:t>  поверх линзы – толще и большего диаметра линза</a:t>
            </a:r>
          </a:p>
        </p:txBody>
      </p:sp>
    </p:spTree>
    <p:extLst>
      <p:ext uri="{BB962C8B-B14F-4D97-AF65-F5344CB8AC3E}">
        <p14:creationId xmlns:p14="http://schemas.microsoft.com/office/powerpoint/2010/main" val="401244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Плохая мотивация: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BUVA </a:t>
            </a:r>
            <a:r>
              <a:rPr lang="ru-RU" dirty="0" smtClean="0"/>
              <a:t>0.3</a:t>
            </a:r>
            <a:r>
              <a:rPr lang="en-US" dirty="0" smtClean="0"/>
              <a:t> </a:t>
            </a:r>
            <a:r>
              <a:rPr lang="ru-RU" dirty="0" smtClean="0"/>
              <a:t> и более – необходимо обсудить возможности чтения и работы с компьютером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Хорошее зрение второго глаза – обсудить бинокулярное зрение.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smtClean="0"/>
              <a:t>Дети</a:t>
            </a:r>
            <a:r>
              <a:rPr lang="en-US" b="1" dirty="0" smtClean="0"/>
              <a:t>&amp;</a:t>
            </a:r>
            <a:r>
              <a:rPr lang="ru-RU" b="1" dirty="0" smtClean="0"/>
              <a:t>Подростки –</a:t>
            </a:r>
            <a:r>
              <a:rPr lang="en-US" i="1" dirty="0" smtClean="0"/>
              <a:t> </a:t>
            </a:r>
            <a:r>
              <a:rPr lang="ru-RU" i="1" dirty="0" smtClean="0"/>
              <a:t>обсудить  </a:t>
            </a:r>
            <a:r>
              <a:rPr lang="ru-RU" i="1" dirty="0" err="1" smtClean="0"/>
              <a:t>амблиопию</a:t>
            </a:r>
            <a:r>
              <a:rPr lang="ru-RU" i="1" dirty="0" smtClean="0"/>
              <a:t> и бинокулярное зрение.</a:t>
            </a:r>
          </a:p>
        </p:txBody>
      </p:sp>
    </p:spTree>
    <p:extLst>
      <p:ext uri="{BB962C8B-B14F-4D97-AF65-F5344CB8AC3E}">
        <p14:creationId xmlns:p14="http://schemas.microsoft.com/office/powerpoint/2010/main" val="86576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Отказы: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700808"/>
            <a:ext cx="7772400" cy="4896544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800" dirty="0" smtClean="0"/>
              <a:t>         Общее количество отказов – 5.1% (45 </a:t>
            </a:r>
            <a:r>
              <a:rPr lang="en-US" sz="2800" dirty="0" smtClean="0"/>
              <a:t>eyes</a:t>
            </a:r>
            <a:r>
              <a:rPr lang="ru-RU" sz="2800" dirty="0" smtClean="0"/>
              <a:t>)</a:t>
            </a:r>
            <a:r>
              <a:rPr lang="en-US" sz="2800" dirty="0" smtClean="0"/>
              <a:t>:</a:t>
            </a:r>
            <a:endParaRPr lang="ru-RU" sz="2800" dirty="0" smtClean="0"/>
          </a:p>
          <a:p>
            <a:pPr marL="68263" indent="0">
              <a:buNone/>
            </a:pPr>
            <a:endParaRPr lang="ru-RU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Недостаточное зрение – 10глаз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Дискомфорт (плохая переносимость) – 29глаз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Невозможность ухаживать за линзами и манипулировать с ними– 6 глаз, включая 2- пациентов (4 глаза) с очень низким зрением. </a:t>
            </a:r>
          </a:p>
        </p:txBody>
      </p:sp>
    </p:spTree>
    <p:extLst>
      <p:ext uri="{BB962C8B-B14F-4D97-AF65-F5344CB8AC3E}">
        <p14:creationId xmlns:p14="http://schemas.microsoft.com/office/powerpoint/2010/main" val="263440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4089648" cy="914400"/>
          </a:xfrm>
        </p:spPr>
        <p:txBody>
          <a:bodyPr/>
          <a:lstStyle/>
          <a:p>
            <a:r>
              <a:rPr lang="ru-RU" dirty="0" smtClean="0"/>
              <a:t>Выводы: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24744"/>
            <a:ext cx="8496944" cy="518457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marL="68263" indent="0">
              <a:lnSpc>
                <a:spcPct val="150000"/>
              </a:lnSpc>
              <a:buNone/>
            </a:pPr>
            <a:endParaRPr lang="en-US" dirty="0" smtClean="0"/>
          </a:p>
          <a:p>
            <a:pPr marL="68263" indent="0">
              <a:lnSpc>
                <a:spcPct val="150000"/>
              </a:lnSpc>
              <a:buNone/>
            </a:pP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   </a:t>
            </a:r>
            <a:r>
              <a:rPr lang="en-US" sz="3200" dirty="0" smtClean="0">
                <a:solidFill>
                  <a:srgbClr val="FF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Paragon NE Scleral </a:t>
            </a:r>
            <a:r>
              <a:rPr lang="ru-RU" sz="3200" dirty="0" smtClean="0">
                <a:solidFill>
                  <a:srgbClr val="FF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линзы:</a:t>
            </a:r>
          </a:p>
          <a:p>
            <a:pPr>
              <a:lnSpc>
                <a:spcPct val="150000"/>
              </a:lnSpc>
            </a:pP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Безопасны и эффективно </a:t>
            </a:r>
            <a:r>
              <a:rPr lang="ru-RU" sz="3200" dirty="0" err="1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коррегируют</a:t>
            </a: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большой диапазон рефракционных нарушений</a:t>
            </a:r>
          </a:p>
          <a:p>
            <a:pPr>
              <a:lnSpc>
                <a:spcPct val="150000"/>
              </a:lnSpc>
            </a:pP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Подбор линз имеет чёткий алгоритм</a:t>
            </a:r>
          </a:p>
          <a:p>
            <a:pPr>
              <a:lnSpc>
                <a:spcPct val="150000"/>
              </a:lnSpc>
            </a:pP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Комфортны и хорошо переносятся при пользовании в течение всего дня.</a:t>
            </a:r>
          </a:p>
          <a:p>
            <a:pPr>
              <a:lnSpc>
                <a:spcPct val="150000"/>
              </a:lnSpc>
            </a:pP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Врачи должны  проходить обучение для подбора  склеральных линз</a:t>
            </a:r>
          </a:p>
          <a:p>
            <a:pPr>
              <a:lnSpc>
                <a:spcPct val="150000"/>
              </a:lnSpc>
            </a:pP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Пациенты должны быть обучены пользованию линзами ( хранению, уходу, технике одевания и снятия.</a:t>
            </a:r>
          </a:p>
          <a:p>
            <a:pPr>
              <a:lnSpc>
                <a:spcPct val="150000"/>
              </a:lnSpc>
            </a:pPr>
            <a:endParaRPr lang="en-US" sz="3200" dirty="0" smtClean="0">
              <a:solidFill>
                <a:schemeClr val="bg1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>
              <a:lnSpc>
                <a:spcPct val="150000"/>
              </a:lnSpc>
            </a:pPr>
            <a:r>
              <a:rPr lang="en-US" sz="4200" dirty="0" smtClean="0">
                <a:solidFill>
                  <a:srgbClr val="FF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p.s. </a:t>
            </a:r>
            <a:r>
              <a:rPr lang="ru-RU" sz="4200" dirty="0" smtClean="0">
                <a:solidFill>
                  <a:srgbClr val="FF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Мы не встретили ни одного серьёзного осложнения в ходе пользования склеральными линзами  </a:t>
            </a:r>
            <a:r>
              <a:rPr lang="en-US" sz="4200" dirty="0" err="1" smtClean="0">
                <a:solidFill>
                  <a:srgbClr val="FF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NormalEyes</a:t>
            </a:r>
            <a:endParaRPr lang="en-US" sz="4200" dirty="0" smtClean="0">
              <a:solidFill>
                <a:srgbClr val="FF000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>
              <a:lnSpc>
                <a:spcPct val="150000"/>
              </a:lnSpc>
            </a:pPr>
            <a:r>
              <a:rPr lang="en-US" sz="2900" dirty="0" err="1" smtClean="0">
                <a:solidFill>
                  <a:schemeClr val="tx2">
                    <a:lumMod val="25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p.p.s</a:t>
            </a:r>
            <a:r>
              <a:rPr lang="en-US" sz="2900" dirty="0" smtClean="0">
                <a:solidFill>
                  <a:schemeClr val="tx2">
                    <a:lumMod val="25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 </a:t>
            </a:r>
            <a:r>
              <a:rPr lang="ru-RU" sz="2900" dirty="0">
                <a:solidFill>
                  <a:schemeClr val="tx2">
                    <a:lumMod val="25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2900" dirty="0" smtClean="0">
                <a:solidFill>
                  <a:schemeClr val="tx2">
                    <a:lumMod val="25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Мультифокальные склеральные </a:t>
            </a: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линзы актуальны</a:t>
            </a:r>
            <a:endParaRPr lang="en-US" sz="2400" dirty="0" smtClean="0">
              <a:solidFill>
                <a:schemeClr val="bg1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solidFill>
                <a:schemeClr val="bg1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endParaRPr lang="en-US" sz="2400" dirty="0" smtClean="0">
              <a:solidFill>
                <a:schemeClr val="bg1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6" name="Picture 2" descr="C:\Users\AIK-1\Documents\224309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66499"/>
            <a:ext cx="1668016" cy="115718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48000" y="1628800"/>
            <a:ext cx="8372472" cy="777240"/>
          </a:xfrm>
        </p:spPr>
        <p:txBody>
          <a:bodyPr/>
          <a:lstStyle/>
          <a:p>
            <a:pPr algn="ctr"/>
            <a:r>
              <a:rPr lang="en-US" sz="6000" b="1" dirty="0" smtClean="0"/>
              <a:t>Thank You for Attention</a:t>
            </a:r>
            <a:r>
              <a:rPr lang="ru-RU" sz="6000" b="1" dirty="0" smtClean="0"/>
              <a:t>!</a:t>
            </a:r>
            <a:endParaRPr lang="en-US" sz="6000" b="1" dirty="0"/>
          </a:p>
        </p:txBody>
      </p:sp>
      <p:sp>
        <p:nvSpPr>
          <p:cNvPr id="7" name="Заголовок 5"/>
          <p:cNvSpPr txBox="1">
            <a:spLocks/>
          </p:cNvSpPr>
          <p:nvPr/>
        </p:nvSpPr>
        <p:spPr>
          <a:xfrm>
            <a:off x="251520" y="332656"/>
            <a:ext cx="8156448" cy="777240"/>
          </a:xfrm>
          <a:prstGeom prst="rect">
            <a:avLst/>
          </a:prstGeom>
        </p:spPr>
        <p:txBody>
          <a:bodyPr vert="horz" tIns="64008" anchor="t">
            <a:no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i="0" u="none" strike="noStrike" kern="1200" cap="none" spc="-150" normalizeH="0" noProof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www.ailas.com.ua</a:t>
            </a:r>
            <a:endParaRPr kumimoji="0" lang="en-US" sz="4000" i="0" u="none" strike="noStrike" kern="1200" cap="none" spc="-150" normalizeH="0" baseline="0" noProof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047" y="3717032"/>
            <a:ext cx="4224337" cy="327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4800</TotalTime>
  <Words>1109</Words>
  <Application>Microsoft Office PowerPoint</Application>
  <PresentationFormat>Экран (4:3)</PresentationFormat>
  <Paragraphs>250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Метро</vt:lpstr>
      <vt:lpstr>Склеральные  жёсткие газопроницаемые линзы для коррекции сложных рефракционных нарушений роговицы.   (Когда всё остальное не работает)</vt:lpstr>
      <vt:lpstr>Количество наблюдений: 874 глаза      </vt:lpstr>
      <vt:lpstr>Преимущества RGP склеральных линз:</vt:lpstr>
      <vt:lpstr>Положение линзы – ключ к успешному подбору! </vt:lpstr>
      <vt:lpstr>Положение линзы – ключ к успешному подбору!</vt:lpstr>
      <vt:lpstr>Оценка положения линзы осуществляется с помощью флюорисциновой пробы</vt:lpstr>
      <vt:lpstr>OCT – оценка клиренса линзы</vt:lpstr>
      <vt:lpstr>Преимущества NormalEyes: </vt:lpstr>
      <vt:lpstr>Описание NormalEyes линз:</vt:lpstr>
      <vt:lpstr>Описание NormalEyes линз:</vt:lpstr>
      <vt:lpstr> Выбор Диагностической (Первой) линзы</vt:lpstr>
      <vt:lpstr>Оценка Положения Линзы </vt:lpstr>
      <vt:lpstr>Идеальная посадка</vt:lpstr>
      <vt:lpstr>Презентация PowerPoint</vt:lpstr>
      <vt:lpstr>Что если?</vt:lpstr>
      <vt:lpstr>Что если?</vt:lpstr>
      <vt:lpstr>Что если?</vt:lpstr>
      <vt:lpstr>Что если?</vt:lpstr>
      <vt:lpstr>Patient 48 years induced mixed (OD) and Hyperopic (OS)  astigmatism after RK  (initial myopia -3.75Д) BUVA OD 0.04 cc 0.3 BUVA OS 0.01 cc 0.1 refraction OD sph +5.75 cyl-7.25 (Kmin 35.3D ast 5.0mm zone – 10.5D)            OS sph +13.75 cyl -6.0 (Kmin 27.4D ast 5.0mm zone – 12.3D) Vision in NE scleral Lenses 0.8</vt:lpstr>
      <vt:lpstr>Post RK Corneal Scars (OCT)</vt:lpstr>
      <vt:lpstr>    Оценка линзы:  ! Нет контакта с роговицей.   ! Базовая кривизна площе кривизны центральной части роговицы  ! Центр линзы расположен напротив зрачка.  ! Правильное положение края линзы, обеспечивающее подъём и отсутствие вдавления края к конъюнктиву.  </vt:lpstr>
      <vt:lpstr> </vt:lpstr>
      <vt:lpstr>Увеличить RZD на 100 µk 82 1050 60-64    </vt:lpstr>
      <vt:lpstr>Расчётная линза 74 1150 60/64 </vt:lpstr>
      <vt:lpstr>Оптимизация линзы: 1000 62/66   уменьшение общей глубины  линзы на 60 µk   Адекватный клиренс  Рефракция  o/l  +0.25/-0.75</vt:lpstr>
      <vt:lpstr> Расчётная линза 86 800 60-64</vt:lpstr>
      <vt:lpstr>Оптимизированная линза  </vt:lpstr>
      <vt:lpstr>Касание линзы в области лимба</vt:lpstr>
      <vt:lpstr>Передавливание сосудов конъюнктивы  LZA  слишком крутая – прижата 900-60/64</vt:lpstr>
      <vt:lpstr>Выраженные и поверхностные эписклеральные сосуды в зоне прилегания линзы Дискомфорт,  инъекция сосудов после снятия линзы  Что сделать? Уменьшить зону посадки и одновременно увеличить возвратную зону </vt:lpstr>
      <vt:lpstr>Результаты</vt:lpstr>
      <vt:lpstr>Patient 51 year. DS: Keratoconus IV. BUVA: OU 0.02  BCVA: OU 0.06 Refraction: OD sph -5.75 cyl -11.50   OS sph -8.5D cyl -11.0D  Vision in NE Scleral Lenses: OD 0.8 OS 0.6 Near Vision with +2.5Д – 0.7 and 0.45    </vt:lpstr>
      <vt:lpstr>Patient 38 years. Post Traumatic Corneal Scare  BUVA 0.1 Refraction shp +3.25 cyl -4.75 BCVA 0.65.  Can not tolerate glasses. Vision in NE Scleral Lens – 1.0 Distance; 0.75 - near</vt:lpstr>
      <vt:lpstr>Pellucid marginal degeneration BCVA 0.1 (for dist), reading – not possibl. Refr - -4.25d cyl - -12  O/l refr - +0.75 cyl -0.5.BCVA 0.75 reading +1.75 – 0.8</vt:lpstr>
      <vt:lpstr>Феномен мидриаза?</vt:lpstr>
      <vt:lpstr>Феномен мидриаза</vt:lpstr>
      <vt:lpstr>Удовлетворённость пациентов:</vt:lpstr>
      <vt:lpstr>Глаз поcле 10 часов непрерывного использования NormalEye линзы. Профессия – адвокат.  Острота зрения в очках  -0.1  Острота зрения с линзой- 0.95</vt:lpstr>
      <vt:lpstr>Комфорт в течение всего дня. (возможные проблемы)</vt:lpstr>
      <vt:lpstr>Неудовлетворённость зрением:</vt:lpstr>
      <vt:lpstr>Плохая мотивация:</vt:lpstr>
      <vt:lpstr>Отказы:</vt:lpstr>
      <vt:lpstr>Выводы:</vt:lpstr>
      <vt:lpstr>Thank You for Attention!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Myopia Control in Teenager Population by Corneal Refractive Therapy (CRT): Results of 4 years Follow-up</dc:title>
  <dc:creator>Kovalev</dc:creator>
  <cp:lastModifiedBy>Maxim</cp:lastModifiedBy>
  <cp:revision>279</cp:revision>
  <cp:lastPrinted>2015-01-17T10:39:31Z</cp:lastPrinted>
  <dcterms:created xsi:type="dcterms:W3CDTF">2010-03-18T17:41:46Z</dcterms:created>
  <dcterms:modified xsi:type="dcterms:W3CDTF">2015-07-08T19:48:31Z</dcterms:modified>
</cp:coreProperties>
</file>