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5" r:id="rId4"/>
    <p:sldId id="277" r:id="rId5"/>
    <p:sldId id="276" r:id="rId6"/>
    <p:sldId id="289" r:id="rId7"/>
    <p:sldId id="286" r:id="rId8"/>
    <p:sldId id="278" r:id="rId9"/>
    <p:sldId id="279" r:id="rId10"/>
    <p:sldId id="284" r:id="rId11"/>
    <p:sldId id="280" r:id="rId12"/>
    <p:sldId id="283" r:id="rId13"/>
    <p:sldId id="281" r:id="rId14"/>
    <p:sldId id="282" r:id="rId15"/>
    <p:sldId id="292" r:id="rId16"/>
    <p:sldId id="288" r:id="rId17"/>
    <p:sldId id="291" r:id="rId18"/>
    <p:sldId id="293" r:id="rId19"/>
    <p:sldId id="294" r:id="rId20"/>
    <p:sldId id="295" r:id="rId21"/>
    <p:sldId id="268" r:id="rId22"/>
    <p:sldId id="296" r:id="rId23"/>
    <p:sldId id="29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 algn="ctr">
              <a:buNone/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 algn="ctr">
              <a:buNone/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ass/>
                    </a14:imgEffect>
                    <a14:imgEffect>
                      <a14:sharpenSoften amount="-25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513" y="188640"/>
            <a:ext cx="1380975" cy="504056"/>
          </a:xfrm>
          <a:prstGeom prst="rect">
            <a:avLst/>
          </a:prstGeom>
          <a:noFill/>
          <a:ln w="1905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ndriy\Desktop\AILAS-10years\ПсевдоЭксфолиации\скачанные файлы.png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29004"/>
            <a:ext cx="1440160" cy="96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535638" cy="1325563"/>
          </a:xfrm>
        </p:spPr>
        <p:txBody>
          <a:bodyPr/>
          <a:lstStyle/>
          <a:p>
            <a:pPr algn="ctr"/>
            <a:r>
              <a:rPr lang="en-US" dirty="0"/>
              <a:t>Troubleshooting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3798" y="1340768"/>
            <a:ext cx="6260530" cy="4320480"/>
          </a:xfrm>
          <a:prstGeom prst="rect">
            <a:avLst/>
          </a:prstGeom>
          <a:noFill/>
          <a:ln>
            <a:noFill/>
          </a:ln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57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проблем?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Децентрация</a:t>
            </a:r>
            <a:endParaRPr lang="ru-RU" dirty="0" smtClean="0"/>
          </a:p>
          <a:p>
            <a:r>
              <a:rPr lang="ru-RU" dirty="0" err="1" smtClean="0"/>
              <a:t>Недо</a:t>
            </a:r>
            <a:r>
              <a:rPr lang="ru-RU" dirty="0" smtClean="0"/>
              <a:t>/пере  коррекция</a:t>
            </a:r>
          </a:p>
          <a:p>
            <a:r>
              <a:rPr lang="ru-RU" dirty="0" smtClean="0"/>
              <a:t>Осложнения</a:t>
            </a:r>
          </a:p>
          <a:p>
            <a:r>
              <a:rPr lang="ru-RU" dirty="0" smtClean="0"/>
              <a:t>Неправильное положение края линзы</a:t>
            </a:r>
          </a:p>
        </p:txBody>
      </p:sp>
    </p:spTree>
    <p:extLst>
      <p:ext uri="{BB962C8B-B14F-4D97-AF65-F5344CB8AC3E}">
        <p14:creationId xmlns:p14="http://schemas.microsoft.com/office/powerpoint/2010/main" val="369503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Децентрация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Вниз и к носу </a:t>
            </a:r>
          </a:p>
          <a:p>
            <a:r>
              <a:rPr lang="ru-RU" dirty="0" smtClean="0"/>
              <a:t>Только вниз</a:t>
            </a:r>
          </a:p>
          <a:p>
            <a:r>
              <a:rPr lang="ru-RU" dirty="0" smtClean="0"/>
              <a:t>Вверх и к носу</a:t>
            </a:r>
          </a:p>
          <a:p>
            <a:r>
              <a:rPr lang="ru-RU" dirty="0" smtClean="0"/>
              <a:t>Только вверх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#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Сила плоского меридиана,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Диаметр роговицы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Роговичный астигматизм</a:t>
            </a:r>
            <a:endParaRPr lang="uk-UA" sz="2400" i="1" dirty="0"/>
          </a:p>
          <a:p>
            <a:endParaRPr lang="uk-UA" dirty="0"/>
          </a:p>
        </p:txBody>
      </p:sp>
      <p:pic>
        <p:nvPicPr>
          <p:cNvPr id="5" name="irc_mi" descr="http://mobbit.info/media/5/steampunk_wrist_compass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0808"/>
            <a:ext cx="3706733" cy="2952328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95072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955" y="1124744"/>
            <a:ext cx="7901477" cy="4567631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795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4624"/>
            <a:ext cx="7886700" cy="1325563"/>
          </a:xfrm>
        </p:spPr>
        <p:txBody>
          <a:bodyPr/>
          <a:lstStyle/>
          <a:p>
            <a:r>
              <a:rPr lang="ru-RU" dirty="0" smtClean="0"/>
              <a:t>Если вниз?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Глубокая линза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dirty="0"/>
              <a:t>у</a:t>
            </a:r>
            <a:r>
              <a:rPr lang="ru-RU" dirty="0" err="1" smtClean="0"/>
              <a:t>меньшить</a:t>
            </a:r>
            <a:r>
              <a:rPr lang="ru-RU" dirty="0" smtClean="0"/>
              <a:t> </a:t>
            </a:r>
            <a:r>
              <a:rPr lang="en-US" dirty="0" smtClean="0"/>
              <a:t>RZD</a:t>
            </a:r>
            <a:endParaRPr lang="uk-UA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uk-UA" dirty="0" err="1" smtClean="0"/>
              <a:t>уменьшить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2 шага в </a:t>
            </a:r>
            <a:r>
              <a:rPr lang="en-US" dirty="0" smtClean="0"/>
              <a:t>RZD</a:t>
            </a:r>
            <a:r>
              <a:rPr lang="ru-RU" dirty="0" smtClean="0"/>
              <a:t>(?)</a:t>
            </a:r>
            <a:endParaRPr lang="uk-UA" dirty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r>
              <a:rPr lang="ru-RU" dirty="0" smtClean="0"/>
              <a:t>На этом варианты кончаются, но не надо спешить!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Подтолкните к центру!!</a:t>
            </a: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412776"/>
            <a:ext cx="5763921" cy="2520280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1630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60" y="188640"/>
            <a:ext cx="8738066" cy="3371540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82" y="3356992"/>
            <a:ext cx="8758306" cy="3168352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5385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9059"/>
            <a:ext cx="4211960" cy="94917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  <a:latin typeface="Bradley Hand ITC" pitchFamily="66" charset="0"/>
              </a:rPr>
              <a:t>9</a:t>
            </a:r>
            <a:r>
              <a:rPr lang="uk-UA" sz="4000" b="1" dirty="0" smtClean="0">
                <a:solidFill>
                  <a:srgbClr val="000000"/>
                </a:solidFill>
                <a:latin typeface="Bradley Hand ITC" pitchFamily="66" charset="0"/>
              </a:rPr>
              <a:t>2</a:t>
            </a:r>
            <a:r>
              <a:rPr lang="en-US" sz="4000" b="1" dirty="0" smtClean="0">
                <a:solidFill>
                  <a:srgbClr val="000000"/>
                </a:solidFill>
                <a:latin typeface="Bradley Hand ITC" pitchFamily="66" charset="0"/>
              </a:rPr>
              <a:t> 525 3</a:t>
            </a:r>
            <a:r>
              <a:rPr lang="ru-RU" sz="4000" b="1" dirty="0" smtClean="0">
                <a:solidFill>
                  <a:srgbClr val="000000"/>
                </a:solidFill>
                <a:latin typeface="Bradley Hand ITC" pitchFamily="66" charset="0"/>
              </a:rPr>
              <a:t>3</a:t>
            </a:r>
            <a:endParaRPr lang="uk-UA" sz="4000" dirty="0"/>
          </a:p>
        </p:txBody>
      </p:sp>
      <p:pic>
        <p:nvPicPr>
          <p:cNvPr id="5" name="Содержимое 4" descr="Img48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5203" t="13321" r="12415"/>
          <a:stretch>
            <a:fillRect/>
          </a:stretch>
        </p:blipFill>
        <p:spPr>
          <a:xfrm>
            <a:off x="323528" y="1916832"/>
            <a:ext cx="3950301" cy="3141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</p:pic>
      <p:pic>
        <p:nvPicPr>
          <p:cNvPr id="6" name="Содержимое 5" descr="Img48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5500" t="7267" r="10108" b="4944"/>
          <a:stretch>
            <a:fillRect/>
          </a:stretch>
        </p:blipFill>
        <p:spPr>
          <a:xfrm>
            <a:off x="4756986" y="1988840"/>
            <a:ext cx="395050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644008" y="769059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93 525 3</a:t>
            </a:r>
            <a:r>
              <a:rPr lang="ru-RU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2</a:t>
            </a:r>
            <a:endParaRPr lang="uk-UA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51538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Если вверх, в сторону?</a:t>
            </a:r>
            <a:br>
              <a:rPr lang="ru-RU" dirty="0" smtClean="0"/>
            </a:br>
            <a:r>
              <a:rPr lang="ru-RU" sz="3100" dirty="0" smtClean="0">
                <a:solidFill>
                  <a:srgbClr val="FF0000"/>
                </a:solidFill>
              </a:rPr>
              <a:t>Тактика быстрого реагирования!</a:t>
            </a:r>
            <a:endParaRPr lang="uk-UA" sz="31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Увеличить </a:t>
            </a:r>
            <a:r>
              <a:rPr lang="en-US" dirty="0" smtClean="0"/>
              <a:t>RZD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Увеличить 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Проверить диаметр роговицы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Обратить внимание на </a:t>
            </a:r>
            <a:r>
              <a:rPr lang="ru-RU" dirty="0" err="1" smtClean="0"/>
              <a:t>кератометрические</a:t>
            </a:r>
            <a:r>
              <a:rPr lang="ru-RU" dirty="0" smtClean="0"/>
              <a:t> показатели в линзе</a:t>
            </a:r>
            <a:endParaRPr lang="uk-UA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7" y="3717032"/>
            <a:ext cx="4414764" cy="2067053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4248472" cy="2067053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3894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7545" y="884361"/>
            <a:ext cx="4040188" cy="936104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79 550 34</a:t>
            </a:r>
            <a:endParaRPr lang="uk-UA" sz="36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336700"/>
            <a:ext cx="3868340" cy="3684588"/>
          </a:xfrm>
          <a:effectLst>
            <a:reflection blurRad="6350" stA="50000" endA="275" endPos="40000" dist="101600" dir="5400000" sy="-100000" algn="bl" rotWithShape="0"/>
          </a:effectLst>
        </p:spPr>
        <p:txBody>
          <a:bodyPr/>
          <a:lstStyle/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39369" y="884361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0000"/>
                </a:solidFill>
                <a:latin typeface="Bradley Hand ITC" pitchFamily="66" charset="0"/>
              </a:rPr>
              <a:t>79</a:t>
            </a:r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 </a:t>
            </a:r>
            <a:r>
              <a:rPr lang="ru-RU" sz="3600" dirty="0" smtClean="0">
                <a:solidFill>
                  <a:srgbClr val="000000"/>
                </a:solidFill>
                <a:latin typeface="Bradley Hand ITC" pitchFamily="66" charset="0"/>
              </a:rPr>
              <a:t>575</a:t>
            </a:r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34</a:t>
            </a:r>
            <a:endParaRPr lang="uk-UA" sz="3600" dirty="0" smtClean="0">
              <a:solidFill>
                <a:srgbClr val="000000"/>
              </a:solidFill>
            </a:endParaRPr>
          </a:p>
        </p:txBody>
      </p:sp>
      <p:pic>
        <p:nvPicPr>
          <p:cNvPr id="2050" name="Picture 2" descr="C:\Users\глеб\Desktop\и лб\Любенко А.С\Img491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0002" y="2036489"/>
            <a:ext cx="374358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pic>
        <p:nvPicPr>
          <p:cNvPr id="7" name="Содержимое 6" descr="Img4986.jpg"/>
          <p:cNvPicPr>
            <a:picLocks noChangeAspect="1"/>
          </p:cNvPicPr>
          <p:nvPr/>
        </p:nvPicPr>
        <p:blipFill>
          <a:blip r:embed="rId3" cstate="print"/>
          <a:srcRect l="7385" t="4328" r="17758"/>
          <a:stretch>
            <a:fillRect/>
          </a:stretch>
        </p:blipFill>
        <p:spPr bwMode="auto">
          <a:xfrm>
            <a:off x="467544" y="1964481"/>
            <a:ext cx="4104456" cy="34841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664032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6" descr="Cherchenko od1.bmp"/>
          <p:cNvPicPr>
            <a:picLocks noChangeAspect="1"/>
          </p:cNvPicPr>
          <p:nvPr/>
        </p:nvPicPr>
        <p:blipFill>
          <a:blip r:embed="rId2" cstate="print"/>
          <a:srcRect l="15592" t="8500" b="6503"/>
          <a:stretch>
            <a:fillRect/>
          </a:stretch>
        </p:blipFill>
        <p:spPr>
          <a:xfrm>
            <a:off x="1407523" y="1872234"/>
            <a:ext cx="6404837" cy="4869134"/>
          </a:xfrm>
          <a:prstGeom prst="roundRect">
            <a:avLst>
              <a:gd name="adj" fmla="val 439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970060"/>
              </p:ext>
            </p:extLst>
          </p:nvPr>
        </p:nvGraphicFramePr>
        <p:xfrm>
          <a:off x="179512" y="938516"/>
          <a:ext cx="8568954" cy="105032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64095"/>
                <a:gridCol w="1080120"/>
                <a:gridCol w="1008112"/>
                <a:gridCol w="1080121"/>
                <a:gridCol w="1296144"/>
                <a:gridCol w="1368152"/>
                <a:gridCol w="936104"/>
                <a:gridCol w="504056"/>
                <a:gridCol w="432050"/>
              </a:tblGrid>
              <a:tr h="1050324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-5.0/0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45.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12</a:t>
                      </a:r>
                      <a:endParaRPr lang="en-US" sz="1400" b="1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radley Hand ITC" pitchFamily="66" charset="0"/>
                      </a:endParaRP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.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75 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-0.25/1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11.7</a:t>
                      </a: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85 5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50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34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86 600 3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+0.75/+0.37/170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-0.5/-0/25/8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43.00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43.25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0.25/14</a:t>
                      </a:r>
                    </a:p>
                    <a:p>
                      <a:pPr algn="ctr"/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1.0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N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9387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/>
            </a:r>
            <a:br>
              <a:rPr lang="uk-UA" b="1" dirty="0">
                <a:solidFill>
                  <a:srgbClr val="000000"/>
                </a:solidFill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27" name="Picture 3" descr="C:\Users\глеб\Desktop\и лб\Любенко А.С\Img4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72816"/>
            <a:ext cx="3888432" cy="3536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5292080" y="836712"/>
            <a:ext cx="2809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8</a:t>
            </a:r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6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600 3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5</a:t>
            </a:r>
            <a:endParaRPr lang="uk-UA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764704"/>
            <a:ext cx="3004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85 5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50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34</a:t>
            </a:r>
            <a:endParaRPr lang="uk-UA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64-A"/>
          <p:cNvPicPr>
            <a:picLocks noChangeArrowheads="1"/>
          </p:cNvPicPr>
          <p:nvPr/>
        </p:nvPicPr>
        <p:blipFill rotWithShape="1">
          <a:blip r:embed="rId3" cstate="print">
            <a:lum bright="-24000"/>
          </a:blip>
          <a:srcRect l="5161" t="1474" r="5753" b="2186"/>
          <a:stretch/>
        </p:blipFill>
        <p:spPr bwMode="auto">
          <a:xfrm>
            <a:off x="529533" y="1844824"/>
            <a:ext cx="3888432" cy="3464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943623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235639"/>
              </p:ext>
            </p:extLst>
          </p:nvPr>
        </p:nvGraphicFramePr>
        <p:xfrm>
          <a:off x="251520" y="827936"/>
          <a:ext cx="8496945" cy="9448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792086"/>
                <a:gridCol w="1008112"/>
                <a:gridCol w="1032117"/>
                <a:gridCol w="1128123"/>
                <a:gridCol w="1440160"/>
                <a:gridCol w="1296144"/>
                <a:gridCol w="936104"/>
                <a:gridCol w="432048"/>
                <a:gridCol w="4320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-6.0/0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45.5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46.25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0.75/177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11.5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575 3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3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9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6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25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34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+0.5/-0.75/180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-0.5/-0.5/175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41.6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42.25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0.65/178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N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Содержимое 6" descr="dergun  Od  1.bmp"/>
          <p:cNvPicPr>
            <a:picLocks noChangeAspect="1"/>
          </p:cNvPicPr>
          <p:nvPr/>
        </p:nvPicPr>
        <p:blipFill>
          <a:blip r:embed="rId2" cstate="print"/>
          <a:srcRect l="16297" t="9554" b="7272"/>
          <a:stretch>
            <a:fillRect/>
          </a:stretch>
        </p:blipFill>
        <p:spPr>
          <a:xfrm>
            <a:off x="1907704" y="1988840"/>
            <a:ext cx="6048672" cy="45077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135578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713270"/>
            <a:ext cx="3868340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8</a:t>
            </a:r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 575 3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3</a:t>
            </a:r>
            <a:endParaRPr lang="uk-UA" sz="3200" dirty="0" smtClean="0">
              <a:solidFill>
                <a:srgbClr val="000000"/>
              </a:solidFill>
            </a:endParaRPr>
          </a:p>
        </p:txBody>
      </p:sp>
      <p:pic>
        <p:nvPicPr>
          <p:cNvPr id="10" name="Содержимое 9" descr="Img497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2732" t="7011" r="14194"/>
          <a:stretch>
            <a:fillRect/>
          </a:stretch>
        </p:blipFill>
        <p:spPr>
          <a:xfrm>
            <a:off x="5148064" y="2081422"/>
            <a:ext cx="3378316" cy="2855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0" y="713270"/>
            <a:ext cx="3887391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88 575 34</a:t>
            </a:r>
            <a:endParaRPr lang="uk-UA" sz="3200" dirty="0" smtClean="0">
              <a:solidFill>
                <a:srgbClr val="000000"/>
              </a:solidFill>
            </a:endParaRPr>
          </a:p>
        </p:txBody>
      </p:sp>
      <p:pic>
        <p:nvPicPr>
          <p:cNvPr id="12" name="Содержимое 11" descr="Img497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l="12446" t="7028" r="12727" b="4453"/>
          <a:stretch>
            <a:fillRect/>
          </a:stretch>
        </p:blipFill>
        <p:spPr>
          <a:xfrm>
            <a:off x="827584" y="2081422"/>
            <a:ext cx="3639678" cy="28597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182575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073006"/>
            <a:ext cx="3868340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88 600 34</a:t>
            </a:r>
            <a:endParaRPr lang="uk-UA" sz="32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pic>
        <p:nvPicPr>
          <p:cNvPr id="7" name="Содержимое 6" descr="Img496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2476" r="16232"/>
          <a:stretch>
            <a:fillRect/>
          </a:stretch>
        </p:blipFill>
        <p:spPr>
          <a:xfrm>
            <a:off x="5004048" y="2009110"/>
            <a:ext cx="3456384" cy="3220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073006"/>
            <a:ext cx="3887391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89 625 3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4</a:t>
            </a:r>
            <a:endParaRPr lang="uk-UA" sz="32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pic>
        <p:nvPicPr>
          <p:cNvPr id="8" name="Содержимое 7" descr="Img496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l="7101" r="14509"/>
          <a:stretch>
            <a:fillRect/>
          </a:stretch>
        </p:blipFill>
        <p:spPr>
          <a:xfrm>
            <a:off x="827584" y="2009110"/>
            <a:ext cx="3795558" cy="3215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302900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1325563"/>
          </a:xfrm>
        </p:spPr>
        <p:txBody>
          <a:bodyPr>
            <a:normAutofit/>
          </a:bodyPr>
          <a:lstStyle/>
          <a:p>
            <a:r>
              <a:rPr lang="ru-RU" dirty="0" smtClean="0"/>
              <a:t>Центральный островок на фоне </a:t>
            </a:r>
            <a:r>
              <a:rPr lang="ru-RU" dirty="0" err="1" smtClean="0"/>
              <a:t>децентрации</a:t>
            </a:r>
            <a:r>
              <a:rPr lang="ru-RU" dirty="0" smtClean="0"/>
              <a:t> линзы вверх.</a:t>
            </a:r>
            <a:endParaRPr lang="uk-UA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556792"/>
            <a:ext cx="8647356" cy="3096344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2586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Недокоррекция</a:t>
            </a: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2400" b="1" dirty="0"/>
              <a:t> Проверь </a:t>
            </a:r>
            <a:r>
              <a:rPr lang="ru-RU" sz="2400" b="1" dirty="0" err="1"/>
              <a:t>центрацию</a:t>
            </a:r>
            <a:r>
              <a:rPr lang="ru-RU" sz="2400" b="1" dirty="0"/>
              <a:t>!</a:t>
            </a:r>
            <a:br>
              <a:rPr lang="ru-RU" sz="2400" b="1" dirty="0"/>
            </a:br>
            <a:r>
              <a:rPr lang="ru-RU" sz="2400" b="1" dirty="0"/>
              <a:t>Проверь </a:t>
            </a:r>
            <a:r>
              <a:rPr lang="en-US" sz="2400" b="1" dirty="0"/>
              <a:t>o/l </a:t>
            </a:r>
            <a:r>
              <a:rPr lang="ru-RU" sz="2400" b="1" dirty="0" smtClean="0"/>
              <a:t>рефракцию</a:t>
            </a:r>
            <a:br>
              <a:rPr lang="ru-RU" sz="2400" b="1" dirty="0" smtClean="0"/>
            </a:br>
            <a:r>
              <a:rPr lang="ru-RU" sz="2400" b="1" dirty="0" smtClean="0"/>
              <a:t>Линза </a:t>
            </a:r>
            <a:r>
              <a:rPr lang="ru-RU" sz="2400" b="1" dirty="0"/>
              <a:t>центральна и рефракция правильная:</a:t>
            </a:r>
            <a:br>
              <a:rPr lang="ru-RU" sz="2400" b="1" dirty="0"/>
            </a:br>
            <a:endParaRPr lang="uk-UA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sz="4200" dirty="0" smtClean="0"/>
          </a:p>
          <a:p>
            <a:r>
              <a:rPr lang="ru-RU" sz="7200" dirty="0" smtClean="0"/>
              <a:t>Лечебная </a:t>
            </a:r>
            <a:r>
              <a:rPr lang="ru-RU" sz="7200" dirty="0"/>
              <a:t>зона</a:t>
            </a:r>
            <a:r>
              <a:rPr lang="ru-RU" sz="7200" dirty="0" smtClean="0"/>
              <a:t>? </a:t>
            </a:r>
            <a:r>
              <a:rPr lang="ru-RU" sz="7200" dirty="0"/>
              <a:t>НОРМАЛЬНАЯ</a:t>
            </a:r>
            <a:endParaRPr lang="uk-UA" sz="7200" dirty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 err="1" smtClean="0"/>
              <a:t>Уменьшить</a:t>
            </a:r>
            <a:r>
              <a:rPr lang="uk-UA" dirty="0" smtClean="0"/>
              <a:t> 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Проверить наличие астигматизма </a:t>
            </a:r>
            <a:r>
              <a:rPr lang="en-US" dirty="0" smtClean="0"/>
              <a:t>o/l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При наличии астигматизма подумать о </a:t>
            </a:r>
            <a:r>
              <a:rPr lang="en-US" dirty="0" smtClean="0"/>
              <a:t>DUAL AXIS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Остаётся миопия!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4200" dirty="0" smtClean="0"/>
              <a:t>Лечебная </a:t>
            </a:r>
            <a:r>
              <a:rPr lang="ru-RU" sz="4200" dirty="0"/>
              <a:t>зона? </a:t>
            </a:r>
            <a:r>
              <a:rPr lang="ru-RU" sz="4900" dirty="0" smtClean="0"/>
              <a:t>МАЛЕНЬКАЯ</a:t>
            </a:r>
            <a:endParaRPr lang="ru-RU" sz="49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Уменьшить </a:t>
            </a:r>
            <a:r>
              <a:rPr lang="en-US" dirty="0" smtClean="0"/>
              <a:t>RZD </a:t>
            </a:r>
            <a:r>
              <a:rPr lang="en-US" i="1" dirty="0" smtClean="0"/>
              <a:t>(</a:t>
            </a:r>
            <a:r>
              <a:rPr lang="ru-RU" i="1" dirty="0" smtClean="0"/>
              <a:t>если центрально – выдать)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Если </a:t>
            </a:r>
            <a:r>
              <a:rPr lang="ru-RU" dirty="0" err="1" smtClean="0"/>
              <a:t>децентрируется</a:t>
            </a:r>
            <a:r>
              <a:rPr lang="ru-RU" dirty="0" smtClean="0"/>
              <a:t> </a:t>
            </a:r>
            <a:r>
              <a:rPr lang="ru-RU" i="1" dirty="0" smtClean="0"/>
              <a:t>– </a:t>
            </a:r>
            <a:r>
              <a:rPr lang="ru-RU" dirty="0" smtClean="0"/>
              <a:t>уменьшить </a:t>
            </a:r>
            <a:r>
              <a:rPr lang="en-US" dirty="0" smtClean="0"/>
              <a:t>LZA</a:t>
            </a:r>
            <a:endParaRPr lang="uk-UA" dirty="0"/>
          </a:p>
        </p:txBody>
      </p:sp>
      <p:pic>
        <p:nvPicPr>
          <p:cNvPr id="7" name="irc_mi" descr="http://pad3.whstatic.com/images/thumb/0/06/Detect-the-Warning-Signs-of-Stress-Early-Step-1.jpg/670px-Detect-the-Warning-Signs-of-Stress-Early-Step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47" y="4432331"/>
            <a:ext cx="2679824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42022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Остаётся миопия!</a:t>
            </a:r>
            <a:r>
              <a:rPr lang="uk-UA" dirty="0">
                <a:solidFill>
                  <a:srgbClr val="FF0000"/>
                </a:solidFill>
              </a:rPr>
              <a:t/>
            </a:r>
            <a:br>
              <a:rPr lang="uk-UA" dirty="0">
                <a:solidFill>
                  <a:srgbClr val="FF0000"/>
                </a:solidFill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ebdings"/>
              <a:buChar char=""/>
            </a:pPr>
            <a:r>
              <a:rPr lang="ru-RU" dirty="0" smtClean="0"/>
              <a:t>До -0.5Д – </a:t>
            </a:r>
            <a:r>
              <a:rPr lang="ru-RU" dirty="0" err="1" smtClean="0"/>
              <a:t>уплостим</a:t>
            </a:r>
            <a:r>
              <a:rPr lang="ru-RU" dirty="0" smtClean="0"/>
              <a:t> ВС</a:t>
            </a:r>
          </a:p>
          <a:p>
            <a:pPr>
              <a:buFont typeface="Webdings"/>
              <a:buChar char=""/>
            </a:pPr>
            <a:r>
              <a:rPr lang="ru-RU" dirty="0"/>
              <a:t> </a:t>
            </a:r>
            <a:r>
              <a:rPr lang="ru-RU" dirty="0" smtClean="0"/>
              <a:t>До -1.0Д – </a:t>
            </a:r>
            <a:r>
              <a:rPr lang="ru-RU" dirty="0" err="1" smtClean="0"/>
              <a:t>уплостим</a:t>
            </a:r>
            <a:r>
              <a:rPr lang="ru-RU" dirty="0" smtClean="0"/>
              <a:t> на 2 ВС (</a:t>
            </a:r>
            <a:r>
              <a:rPr lang="ru-RU" dirty="0" smtClean="0">
                <a:sym typeface="Webdings"/>
              </a:rPr>
              <a:t>)</a:t>
            </a:r>
          </a:p>
          <a:p>
            <a:pPr>
              <a:buFont typeface="Webdings"/>
              <a:buChar char=""/>
            </a:pPr>
            <a:r>
              <a:rPr lang="ru-RU" dirty="0">
                <a:sym typeface="Webdings"/>
              </a:rPr>
              <a:t> </a:t>
            </a:r>
            <a:r>
              <a:rPr lang="ru-RU" dirty="0" smtClean="0">
                <a:sym typeface="Webdings"/>
              </a:rPr>
              <a:t>До -1.5Д – уменьшим </a:t>
            </a:r>
            <a:r>
              <a:rPr lang="en-US" dirty="0" smtClean="0">
                <a:sym typeface="Webdings"/>
              </a:rPr>
              <a:t>LZA</a:t>
            </a:r>
          </a:p>
          <a:p>
            <a:pPr>
              <a:buFont typeface="Webdings"/>
              <a:buChar char=""/>
            </a:pPr>
            <a:r>
              <a:rPr lang="en-US" dirty="0">
                <a:sym typeface="Webdings"/>
              </a:rPr>
              <a:t> </a:t>
            </a:r>
            <a:r>
              <a:rPr lang="en-US" dirty="0" smtClean="0">
                <a:sym typeface="Webdings"/>
              </a:rPr>
              <a:t>&gt;</a:t>
            </a:r>
            <a:r>
              <a:rPr lang="ru-RU" dirty="0" smtClean="0">
                <a:sym typeface="Webdings"/>
              </a:rPr>
              <a:t> -1.5Д – уменьшим </a:t>
            </a:r>
            <a:r>
              <a:rPr lang="en-US" dirty="0" smtClean="0">
                <a:sym typeface="Webdings"/>
              </a:rPr>
              <a:t>RZD </a:t>
            </a:r>
          </a:p>
          <a:p>
            <a:pPr>
              <a:buFont typeface="Webdings"/>
              <a:buChar char=""/>
            </a:pPr>
            <a:endParaRPr lang="en-US" dirty="0">
              <a:sym typeface="Webdings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  <a:sym typeface="Webdings"/>
              </a:rPr>
              <a:t> </a:t>
            </a:r>
            <a:r>
              <a:rPr lang="uk-UA" dirty="0" smtClean="0">
                <a:sym typeface="Webdings"/>
              </a:rPr>
              <a:t>НО НАЧАТЬ НАДО С ПРОВЕРКИ КЕРАТОМЕТРИИ В ЛИНЗЕ! И БЕЗ НЕЁ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341728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FF0000"/>
                </a:solidFill>
              </a:rPr>
              <a:t>Гиперкоррекция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400" b="1" dirty="0" smtClean="0"/>
              <a:t>Проверьте  </a:t>
            </a:r>
            <a:r>
              <a:rPr lang="ru-RU" sz="2400" b="1" dirty="0" err="1" smtClean="0"/>
              <a:t>центрацию</a:t>
            </a:r>
            <a:r>
              <a:rPr lang="ru-RU" sz="2400" b="1" dirty="0" smtClean="0"/>
              <a:t>! Проверьте исходные расчёты!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всё адекватно</a:t>
            </a:r>
            <a:r>
              <a:rPr lang="ru-RU" dirty="0" smtClean="0">
                <a:sym typeface="Webdings"/>
              </a:rPr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err="1" smtClean="0">
                <a:sym typeface="Webdings"/>
              </a:rPr>
              <a:t>Центрация</a:t>
            </a:r>
            <a:endParaRPr lang="ru-RU" sz="2000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Оптическая зона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Адекватность края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smtClean="0">
                <a:sym typeface="Webdings"/>
              </a:rPr>
              <a:t>o/l р</a:t>
            </a:r>
            <a:r>
              <a:rPr lang="ru-RU" sz="2000" dirty="0" err="1" smtClean="0">
                <a:sym typeface="Webdings"/>
              </a:rPr>
              <a:t>ефракция</a:t>
            </a:r>
            <a:endParaRPr lang="ru-RU" sz="2000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Нет астигматизма</a:t>
            </a:r>
          </a:p>
          <a:p>
            <a:pPr marL="0" indent="0">
              <a:buNone/>
            </a:pPr>
            <a:r>
              <a:rPr lang="ru-RU" sz="2000" dirty="0">
                <a:sym typeface="Webdings"/>
              </a:rPr>
              <a:t> </a:t>
            </a:r>
            <a:r>
              <a:rPr lang="ru-RU" sz="2000" dirty="0" smtClean="0">
                <a:sym typeface="Webdings"/>
              </a:rPr>
              <a:t> и есть </a:t>
            </a:r>
            <a:r>
              <a:rPr lang="ru-RU" sz="2000" dirty="0" err="1" smtClean="0">
                <a:sym typeface="Webdings"/>
              </a:rPr>
              <a:t>гиперметропическая</a:t>
            </a:r>
            <a:r>
              <a:rPr lang="ru-RU" sz="2000" dirty="0" smtClean="0">
                <a:sym typeface="Webdings"/>
              </a:rPr>
              <a:t> </a:t>
            </a:r>
            <a:r>
              <a:rPr lang="ru-RU" sz="2000" dirty="0" err="1" smtClean="0">
                <a:sym typeface="Webdings"/>
              </a:rPr>
              <a:t>манифестная</a:t>
            </a:r>
            <a:r>
              <a:rPr lang="ru-RU" sz="2000" dirty="0" smtClean="0">
                <a:sym typeface="Webdings"/>
              </a:rPr>
              <a:t> рефракция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sym typeface="Webdings"/>
              </a:rPr>
              <a:t>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Углубить ВС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Увеличить </a:t>
            </a:r>
            <a:r>
              <a:rPr lang="en-US" sz="2000" dirty="0" smtClean="0">
                <a:sym typeface="Webdings"/>
              </a:rPr>
              <a:t>RZD </a:t>
            </a:r>
            <a:r>
              <a:rPr lang="ru-RU" sz="2000" dirty="0" smtClean="0">
                <a:sym typeface="Webdings"/>
              </a:rPr>
              <a:t> на 25 мкм на каждую 1 Д.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9958618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634" y="0"/>
            <a:ext cx="7886700" cy="1325563"/>
          </a:xfrm>
        </p:spPr>
        <p:txBody>
          <a:bodyPr/>
          <a:lstStyle/>
          <a:p>
            <a:r>
              <a:rPr lang="ru-RU" dirty="0" err="1" smtClean="0"/>
              <a:t>Прокрашивание</a:t>
            </a:r>
            <a:r>
              <a:rPr lang="ru-RU" dirty="0" smtClean="0"/>
              <a:t> роговицы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3608" y="1412776"/>
            <a:ext cx="2900363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Грязная линза</a:t>
            </a:r>
          </a:p>
          <a:p>
            <a:pPr marL="0" indent="0">
              <a:buNone/>
            </a:pPr>
            <a:r>
              <a:rPr lang="ru-RU" sz="2000" b="1" dirty="0" smtClean="0"/>
              <a:t>Никогда не шлифовать!!</a:t>
            </a:r>
            <a:endParaRPr lang="uk-UA" sz="20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92080" y="1052736"/>
            <a:ext cx="3476427" cy="4464496"/>
          </a:xfrm>
        </p:spPr>
        <p:txBody>
          <a:bodyPr>
            <a:normAutofit/>
          </a:bodyPr>
          <a:lstStyle/>
          <a:p>
            <a:r>
              <a:rPr lang="ru-RU" dirty="0" smtClean="0"/>
              <a:t>Чистая линза!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sym typeface="Webdings"/>
              </a:rPr>
              <a:t>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sym typeface="Webdings"/>
              </a:rPr>
              <a:t>      </a:t>
            </a:r>
            <a:r>
              <a:rPr lang="ru-RU" sz="2000" b="1" i="1" dirty="0" smtClean="0">
                <a:sym typeface="Webdings"/>
              </a:rPr>
              <a:t>центральное </a:t>
            </a:r>
            <a:r>
              <a:rPr lang="ru-RU" sz="2000" b="1" i="1" dirty="0" err="1" smtClean="0">
                <a:sym typeface="Webdings"/>
              </a:rPr>
              <a:t>прокрашивание</a:t>
            </a:r>
            <a:endParaRPr lang="ru-RU" sz="2000" b="1" i="1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Увеличить </a:t>
            </a:r>
            <a:r>
              <a:rPr lang="en-US" sz="2000" dirty="0" smtClean="0">
                <a:sym typeface="Webdings"/>
              </a:rPr>
              <a:t>RZD </a:t>
            </a:r>
            <a:r>
              <a:rPr lang="uk-UA" sz="2000" dirty="0" smtClean="0">
                <a:sym typeface="Webdings"/>
              </a:rPr>
              <a:t>на 25мкм.</a:t>
            </a:r>
          </a:p>
          <a:p>
            <a:pPr marL="0" indent="0">
              <a:buNone/>
            </a:pPr>
            <a:endParaRPr lang="uk-UA" sz="2000" dirty="0" smtClean="0"/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sym typeface="Webdings"/>
              </a:rPr>
              <a:t> </a:t>
            </a:r>
            <a:endParaRPr lang="ru-RU" dirty="0" smtClean="0">
              <a:solidFill>
                <a:srgbClr val="FF0000"/>
              </a:solidFill>
              <a:sym typeface="Webdings"/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ym typeface="Webdings"/>
              </a:rPr>
              <a:t>периферическое </a:t>
            </a:r>
            <a:r>
              <a:rPr lang="ru-RU" sz="2000" b="1" i="1" dirty="0" err="1" smtClean="0">
                <a:sym typeface="Webdings"/>
              </a:rPr>
              <a:t>прокрашивание</a:t>
            </a:r>
            <a:endParaRPr lang="ru-RU" sz="2000" b="1" i="1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err="1"/>
              <a:t>у</a:t>
            </a:r>
            <a:r>
              <a:rPr lang="uk-UA" sz="2000" dirty="0" err="1" smtClean="0"/>
              <a:t>меньшить</a:t>
            </a:r>
            <a:r>
              <a:rPr lang="uk-UA" sz="2000" dirty="0" smtClean="0"/>
              <a:t> </a:t>
            </a:r>
            <a:r>
              <a:rPr lang="en-US" sz="2000" dirty="0" smtClean="0"/>
              <a:t>LZA</a:t>
            </a:r>
            <a:r>
              <a:rPr lang="ru-RU" sz="2000" dirty="0" smtClean="0"/>
              <a:t> на 1 градус, при этом увеличить</a:t>
            </a:r>
            <a:r>
              <a:rPr lang="en-US" sz="2000" dirty="0" smtClean="0"/>
              <a:t> RZD</a:t>
            </a:r>
            <a:r>
              <a:rPr lang="ru-RU" sz="2000" dirty="0" smtClean="0"/>
              <a:t> </a:t>
            </a:r>
            <a:endParaRPr lang="uk-UA" sz="2000" dirty="0"/>
          </a:p>
        </p:txBody>
      </p:sp>
      <p:pic>
        <p:nvPicPr>
          <p:cNvPr id="5" name="irc_mi" descr="http://www.zveryshki.ru/uploads/oldimages/thumbs/1175708317_mylo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3384376" cy="22094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10988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Возможные жалобы:</a:t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9239" y="1484784"/>
            <a:ext cx="7886700" cy="4351338"/>
          </a:xfrm>
        </p:spPr>
        <p:txBody>
          <a:bodyPr/>
          <a:lstStyle/>
          <a:p>
            <a:r>
              <a:rPr lang="ru-RU" dirty="0"/>
              <a:t>Гало </a:t>
            </a:r>
            <a:r>
              <a:rPr lang="ru-RU" dirty="0" smtClean="0"/>
              <a:t>эффект</a:t>
            </a:r>
          </a:p>
          <a:p>
            <a:r>
              <a:rPr lang="ru-RU" dirty="0" smtClean="0"/>
              <a:t>Нестабильный эффект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к вечеру</a:t>
            </a:r>
          </a:p>
          <a:p>
            <a:r>
              <a:rPr lang="ru-RU" dirty="0" smtClean="0"/>
              <a:t>Рези ночью</a:t>
            </a:r>
          </a:p>
          <a:p>
            <a:r>
              <a:rPr lang="ru-RU" dirty="0" smtClean="0"/>
              <a:t>Покраснение глаз по утрам</a:t>
            </a:r>
          </a:p>
          <a:p>
            <a:endParaRPr lang="uk-UA" dirty="0"/>
          </a:p>
        </p:txBody>
      </p:sp>
      <p:pic>
        <p:nvPicPr>
          <p:cNvPr id="4" name="irc_mi" descr="http://www.meteofelanitx.com/fotos_galeria/fotos_impressionants/halo_de_refraccio_lluna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2464330" cy="2378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&amp;Kcy;&amp;acy;&amp;rcy;&amp;tcy;&amp;icy;&amp;ncy;&amp;kcy;&amp;icy; &amp;pcy;&amp;ocy; &amp;zcy;&amp;acy;&amp;pcy;&amp;rcy;&amp;ocy;&amp;scy;&amp;ucy; &amp;rcy;&amp;iecy;&amp;zcy;&amp;icy; &amp;vcy; &amp;gcy;&amp;lcy;&amp;acy;&amp;zcy;&amp;acy;&amp;khcy; &amp;fcy;&amp;ocy;&amp;tcy;&amp;ocy;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70678"/>
            <a:ext cx="2276475" cy="2009775"/>
          </a:xfrm>
          <a:prstGeom prst="rect">
            <a:avLst/>
          </a:prstGeom>
          <a:noFill/>
          <a:ln>
            <a:noFill/>
          </a:ln>
          <a:effectLst>
            <a:outerShdw blurRad="76200" dist="635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23115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Моновижен</a:t>
            </a:r>
            <a:r>
              <a:rPr lang="ru-RU" dirty="0" smtClean="0"/>
              <a:t>  - ещё одна возможность!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Определите ведущий глаз.</a:t>
            </a:r>
          </a:p>
          <a:p>
            <a:r>
              <a:rPr lang="ru-RU" dirty="0" smtClean="0"/>
              <a:t>Рассчитайте полную коррекцию на доминантный глаз.</a:t>
            </a:r>
          </a:p>
          <a:p>
            <a:r>
              <a:rPr lang="ru-RU" dirty="0" smtClean="0"/>
              <a:t>Рассчитайте линзу с не до </a:t>
            </a:r>
          </a:p>
          <a:p>
            <a:pPr marL="0" indent="0">
              <a:buNone/>
            </a:pPr>
            <a:r>
              <a:rPr lang="ru-RU" dirty="0" smtClean="0"/>
              <a:t>коррекцией в  -1.5Д на </a:t>
            </a:r>
          </a:p>
          <a:p>
            <a:pPr marL="0" indent="0">
              <a:buNone/>
            </a:pPr>
            <a:r>
              <a:rPr lang="ru-RU" dirty="0" smtClean="0"/>
              <a:t>не ведущий глаз.</a:t>
            </a:r>
          </a:p>
        </p:txBody>
      </p:sp>
      <p:pic>
        <p:nvPicPr>
          <p:cNvPr id="4" name="irc_mi" descr="http://lifeglobe.net/x/entry/767/image_5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500511" cy="3529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69451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encrypted-tbn0.gstatic.com/images?q=tbn:ANd9GcSFaKhsWsz-dK_9yPhC23misa4ecffyFNNv0B8pDFMdNoRKYh8gx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24744"/>
            <a:ext cx="3168352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2286000"/>
            <a:ext cx="7772400" cy="4114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Митинг с персоналом.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Загляните в свою базу!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Оцените качество своих </a:t>
            </a:r>
            <a:r>
              <a:rPr lang="ru-RU" altLang="uk-UA" sz="2700" dirty="0" err="1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подбо</a:t>
            </a:r>
            <a:endParaRPr lang="ru-RU" altLang="uk-UA" sz="2700" dirty="0" smtClean="0">
              <a:effectLst>
                <a:outerShdw blurRad="38100" dist="38100" dir="2700000" algn="tl">
                  <a:srgbClr val="666633"/>
                </a:outerShdw>
              </a:effectLst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ru-RU" altLang="uk-UA" sz="2700" dirty="0">
                <a:effectLst>
                  <a:outerShdw blurRad="38100" dist="38100" dir="2700000" algn="tl">
                    <a:srgbClr val="666633"/>
                  </a:outerShdw>
                </a:effectLst>
              </a:rPr>
              <a:t> </a:t>
            </a: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    ров! Поработайте  над ошибками.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Позвоните вашим пациентам, пользующимся </a:t>
            </a:r>
            <a:r>
              <a:rPr lang="en-US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CRT </a:t>
            </a: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 и узнайте о том  всё ли в порядке?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Обновите рекламную литературу в клинике, постеры и напишите новые статьи в интернет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63602"/>
            <a:ext cx="8382000" cy="990600"/>
          </a:xfrm>
        </p:spPr>
        <p:txBody>
          <a:bodyPr>
            <a:normAutofit fontScale="90000"/>
          </a:bodyPr>
          <a:lstStyle/>
          <a:p>
            <a:r>
              <a:rPr lang="ru-RU" altLang="uk-UA" sz="3600" dirty="0" smtClean="0">
                <a:latin typeface="Comic Sans MS" pitchFamily="66" charset="0"/>
              </a:rPr>
              <a:t>Мы уже целый месяц не видим ни одного пациента на Парагон !</a:t>
            </a:r>
            <a:endParaRPr lang="en-US" altLang="uk-UA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6850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artpsiholog.ru/wp-content/uploads/2013/07/son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2007" y="836713"/>
            <a:ext cx="9252519" cy="602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5415805"/>
            <a:ext cx="7886700" cy="1325563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3600" dirty="0" smtClean="0"/>
              <a:t>Корректная работа – возможность спать спокойно вместе с пациентами!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8097565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дбор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подбор</Template>
  <TotalTime>456</TotalTime>
  <Words>464</Words>
  <Application>Microsoft Office PowerPoint</Application>
  <PresentationFormat>Экран (4:3)</PresentationFormat>
  <Paragraphs>131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подбор</vt:lpstr>
      <vt:lpstr>Troubleshooting</vt:lpstr>
      <vt:lpstr>Варианты проблем?</vt:lpstr>
      <vt:lpstr>Децентрация</vt:lpstr>
      <vt:lpstr>Презентация PowerPoint</vt:lpstr>
      <vt:lpstr>Если вниз?</vt:lpstr>
      <vt:lpstr>Презентация PowerPoint</vt:lpstr>
      <vt:lpstr>92 525 33</vt:lpstr>
      <vt:lpstr>Если вверх, в сторону? Тактика быстрого реагирования!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Центральный островок на фоне децентрации линзы вверх.</vt:lpstr>
      <vt:lpstr>Недокоррекция  Проверь центрацию! Проверь o/l рефракцию Линза центральна и рефракция правильная: </vt:lpstr>
      <vt:lpstr>Остаётся миопия! </vt:lpstr>
      <vt:lpstr>Гиперкоррекция Проверьте  центрацию! Проверьте исходные расчёты! </vt:lpstr>
      <vt:lpstr>Прокрашивание роговицы</vt:lpstr>
      <vt:lpstr>Возможные жалобы: </vt:lpstr>
      <vt:lpstr>Моновижен  - ещё одна возможность!</vt:lpstr>
      <vt:lpstr>Мы уже целый месяц не видим ни одного пациента на Парагон !</vt:lpstr>
      <vt:lpstr> Корректная работа – возможность спать спокойно вместе с пациентами!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Troubleshooting</dc:title>
  <dc:creator>Оксана</dc:creator>
  <cp:lastModifiedBy>Maxim</cp:lastModifiedBy>
  <cp:revision>27</cp:revision>
  <dcterms:created xsi:type="dcterms:W3CDTF">2015-06-16T16:37:24Z</dcterms:created>
  <dcterms:modified xsi:type="dcterms:W3CDTF">2015-07-08T19:52:27Z</dcterms:modified>
</cp:coreProperties>
</file>